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655" r:id="rId2"/>
    <p:sldId id="643" r:id="rId3"/>
    <p:sldId id="644" r:id="rId4"/>
    <p:sldId id="657" r:id="rId5"/>
    <p:sldId id="658" r:id="rId6"/>
    <p:sldId id="659" r:id="rId7"/>
    <p:sldId id="660" r:id="rId8"/>
    <p:sldId id="626" r:id="rId9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896410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32" autoAdjust="0"/>
    <p:restoredTop sz="88281" autoAdjust="0"/>
  </p:normalViewPr>
  <p:slideViewPr>
    <p:cSldViewPr snapToGrid="0" snapToObjects="1">
      <p:cViewPr>
        <p:scale>
          <a:sx n="75" d="100"/>
          <a:sy n="75" d="100"/>
        </p:scale>
        <p:origin x="-1392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36" y="435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5" d="100"/>
        <a:sy n="14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37CDA-441E-784F-9FA3-83C5B5BC1DFF}" type="datetimeFigureOut">
              <a:rPr lang="de-DE" smtClean="0"/>
              <a:pPr/>
              <a:t>28.07.20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0EB5B-F2D8-CC46-A240-701FD486633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03539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A310D-5175-2A48-A6BD-C33621482A20}" type="datetimeFigureOut">
              <a:rPr lang="de-DE" smtClean="0"/>
              <a:pPr/>
              <a:t>28.07.20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D70A5-A723-B24A-A6BC-4F29FD2B9AC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9471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765-2C50-7C43-8FB8-A66B31AA4140}" type="datetime1">
              <a:rPr lang="de-DE" smtClean="0"/>
              <a:t>28.07.20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0954-555D-544D-8D27-952C4029073D}" type="datetime1">
              <a:rPr lang="de-DE" smtClean="0"/>
              <a:t>28.07.20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BB5E5-4750-9449-A8EE-277B614FD952}" type="datetime1">
              <a:rPr lang="de-DE" smtClean="0"/>
              <a:t>28.07.20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DD93-F5B8-414E-A1C2-9769A29F0C6E}" type="datetime1">
              <a:rPr lang="de-DE" smtClean="0"/>
              <a:t>28.07.20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6841E-37EC-0C4B-A790-2F8FFC5BC930}" type="datetime1">
              <a:rPr lang="de-DE" smtClean="0"/>
              <a:t>28.07.20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85484-A93B-074C-A192-982934D0F8F5}" type="datetime1">
              <a:rPr lang="de-DE" smtClean="0"/>
              <a:t>28.07.20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9D0D-79ED-E940-8E91-F1BF67AADF28}" type="datetime1">
              <a:rPr lang="de-DE" smtClean="0"/>
              <a:t>28.07.20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03B1-FBE5-FB47-B290-35A77475FF21}" type="datetime1">
              <a:rPr lang="de-DE" smtClean="0"/>
              <a:t>28.07.20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8996-9529-BE43-B3CD-C53452476D65}" type="datetime1">
              <a:rPr lang="de-DE" smtClean="0"/>
              <a:t>28.07.20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0063-FF77-6F42-BF8E-020D87218B38}" type="datetime1">
              <a:rPr lang="de-DE" smtClean="0"/>
              <a:t>28.07.20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C48A-F243-024A-B9C4-4685A23D44D7}" type="datetime1">
              <a:rPr lang="de-DE" smtClean="0"/>
              <a:t>28.07.20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D7C6-57B2-2245-B1B7-9520C285B9E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0ED7B-2FA3-C041-B6BE-E69C523D5AEB}" type="datetime1">
              <a:rPr lang="de-DE" smtClean="0"/>
              <a:t>28.07.20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Wertschätzende Führung  - durch klare Ziele und einfache Strategien-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1</a:t>
            </a: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11"/>
          <p:cNvSpPr txBox="1">
            <a:spLocks/>
          </p:cNvSpPr>
          <p:nvPr/>
        </p:nvSpPr>
        <p:spPr>
          <a:xfrm>
            <a:off x="680364" y="4324173"/>
            <a:ext cx="7871936" cy="12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dirty="0">
                <a:solidFill>
                  <a:schemeClr val="accent1"/>
                </a:solidFill>
              </a:rPr>
              <a:t>Arbeitsschutz in der Arztpraxis</a:t>
            </a:r>
          </a:p>
          <a:p>
            <a:r>
              <a:rPr lang="de-DE" sz="3600" dirty="0" smtClean="0">
                <a:solidFill>
                  <a:schemeClr val="accent1"/>
                </a:solidFill>
              </a:rPr>
              <a:t>Das Risiko wird unterschätzt </a:t>
            </a:r>
          </a:p>
        </p:txBody>
      </p:sp>
      <p:sp>
        <p:nvSpPr>
          <p:cNvPr id="5" name="Fußzeilenplatzhalter 11"/>
          <p:cNvSpPr txBox="1">
            <a:spLocks/>
          </p:cNvSpPr>
          <p:nvPr/>
        </p:nvSpPr>
        <p:spPr>
          <a:xfrm>
            <a:off x="787402" y="797643"/>
            <a:ext cx="7871936" cy="12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400" dirty="0">
              <a:solidFill>
                <a:srgbClr val="9BBB59"/>
              </a:solidFill>
            </a:endParaRPr>
          </a:p>
        </p:txBody>
      </p:sp>
      <p:sp>
        <p:nvSpPr>
          <p:cNvPr id="6" name="Fußzeilenplatzhalter 11"/>
          <p:cNvSpPr txBox="1">
            <a:spLocks/>
          </p:cNvSpPr>
          <p:nvPr/>
        </p:nvSpPr>
        <p:spPr>
          <a:xfrm>
            <a:off x="1670915" y="5805835"/>
            <a:ext cx="5769910" cy="6187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400" dirty="0" smtClean="0">
                <a:solidFill>
                  <a:srgbClr val="7F7F7F"/>
                </a:solidFill>
              </a:rPr>
              <a:t>Vortrag von Michal Teichmann - externe Praxismanagerin bei </a:t>
            </a:r>
            <a:r>
              <a:rPr lang="de-DE" sz="1400" dirty="0" err="1" smtClean="0">
                <a:solidFill>
                  <a:srgbClr val="7F7F7F"/>
                </a:solidFill>
              </a:rPr>
              <a:t>mt-concilium</a:t>
            </a:r>
            <a:r>
              <a:rPr lang="de-DE" sz="1400" dirty="0">
                <a:solidFill>
                  <a:srgbClr val="7F7F7F"/>
                </a:solidFill>
              </a:rPr>
              <a:t> </a:t>
            </a:r>
            <a:r>
              <a:rPr lang="de-DE" sz="1400" dirty="0" smtClean="0">
                <a:solidFill>
                  <a:srgbClr val="7F7F7F"/>
                </a:solidFill>
              </a:rPr>
              <a:t>Chirurgie am Sand am 14.6.2016</a:t>
            </a:r>
            <a:endParaRPr lang="de-DE" sz="1400" dirty="0">
              <a:solidFill>
                <a:srgbClr val="7F7F7F"/>
              </a:solidFill>
            </a:endParaRPr>
          </a:p>
          <a:p>
            <a:endParaRPr lang="de-DE" sz="1400" dirty="0">
              <a:solidFill>
                <a:srgbClr val="9BBB59"/>
              </a:solidFill>
            </a:endParaRPr>
          </a:p>
        </p:txBody>
      </p:sp>
      <p:pic>
        <p:nvPicPr>
          <p:cNvPr id="7" name="Bild 6" descr="Hand mit Handschuh.jpg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103" y="2023899"/>
            <a:ext cx="3576324" cy="207548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879680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5262EC-4E6A-5E46-8C78-A3FC6B0BE787}" type="slidenum">
              <a:rPr lang="en-GB" smtClean="0">
                <a:solidFill>
                  <a:schemeClr val="accent1"/>
                </a:solidFill>
              </a:rPr>
              <a:pPr/>
              <a:t>2</a:t>
            </a:fld>
            <a:endParaRPr lang="en-GB" smtClean="0">
              <a:solidFill>
                <a:schemeClr val="accent1"/>
              </a:solidFill>
            </a:endParaRPr>
          </a:p>
        </p:txBody>
      </p:sp>
      <p:sp>
        <p:nvSpPr>
          <p:cNvPr id="8" name="Datumsplatzhalter 4"/>
          <p:cNvSpPr>
            <a:spLocks noGrp="1"/>
          </p:cNvSpPr>
          <p:nvPr>
            <p:ph type="dt" sz="half" idx="10"/>
          </p:nvPr>
        </p:nvSpPr>
        <p:spPr>
          <a:xfrm>
            <a:off x="536724" y="6356350"/>
            <a:ext cx="2133600" cy="365125"/>
          </a:xfrm>
        </p:spPr>
        <p:txBody>
          <a:bodyPr/>
          <a:lstStyle/>
          <a:p>
            <a:fld id="{38C06D06-39BC-FF40-B0FA-AE5F88883CCF}" type="datetime1">
              <a:rPr lang="de-DE" smtClean="0">
                <a:solidFill>
                  <a:schemeClr val="accent1"/>
                </a:solidFill>
              </a:rPr>
              <a:t>28.07.20</a:t>
            </a:fld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9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2987824" y="6331751"/>
            <a:ext cx="3429000" cy="365125"/>
          </a:xfrm>
        </p:spPr>
        <p:txBody>
          <a:bodyPr/>
          <a:lstStyle/>
          <a:p>
            <a:r>
              <a:rPr lang="de-DE" i="1" dirty="0" smtClean="0">
                <a:solidFill>
                  <a:srgbClr val="4F81BD"/>
                </a:solidFill>
              </a:rPr>
              <a:t>... </a:t>
            </a:r>
            <a:r>
              <a:rPr lang="de-DE" i="1" dirty="0">
                <a:solidFill>
                  <a:srgbClr val="4F81BD"/>
                </a:solidFill>
              </a:rPr>
              <a:t>d</a:t>
            </a:r>
            <a:r>
              <a:rPr lang="de-DE" i="1" dirty="0" smtClean="0">
                <a:solidFill>
                  <a:srgbClr val="4F81BD"/>
                </a:solidFill>
              </a:rPr>
              <a:t>as Risiko wird unterschätzt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308" y="5910502"/>
            <a:ext cx="522718" cy="445848"/>
          </a:xfrm>
          <a:prstGeom prst="rect">
            <a:avLst/>
          </a:prstGeom>
        </p:spPr>
      </p:pic>
      <p:sp>
        <p:nvSpPr>
          <p:cNvPr id="11" name="Titel 3"/>
          <p:cNvSpPr txBox="1">
            <a:spLocks/>
          </p:cNvSpPr>
          <p:nvPr/>
        </p:nvSpPr>
        <p:spPr>
          <a:xfrm>
            <a:off x="997081" y="1165688"/>
            <a:ext cx="7010157" cy="93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Vorbemerkungen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Inhaltsplatzhalter 13"/>
          <p:cNvSpPr txBox="1">
            <a:spLocks/>
          </p:cNvSpPr>
          <p:nvPr/>
        </p:nvSpPr>
        <p:spPr>
          <a:xfrm>
            <a:off x="1129035" y="2179511"/>
            <a:ext cx="7557765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Thema: Verpflichtung der MFA aus Arbeitsschutz 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Optimum </a:t>
            </a:r>
            <a:r>
              <a:rPr lang="de-DE" sz="2400" dirty="0">
                <a:solidFill>
                  <a:srgbClr val="4F81BD"/>
                </a:solidFill>
              </a:rPr>
              <a:t>und Realität </a:t>
            </a:r>
            <a:r>
              <a:rPr lang="de-DE" sz="2400" dirty="0" smtClean="0">
                <a:solidFill>
                  <a:srgbClr val="4F81BD"/>
                </a:solidFill>
              </a:rPr>
              <a:t>beim Arbeitsschutz in der Praxis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Information statt Belehrung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Ausgangspunkt durchschnittlicher Wissensstand </a:t>
            </a:r>
            <a:r>
              <a:rPr lang="de-DE" sz="2400" dirty="0">
                <a:solidFill>
                  <a:srgbClr val="4F81BD"/>
                </a:solidFill>
              </a:rPr>
              <a:t>und </a:t>
            </a:r>
            <a:r>
              <a:rPr lang="de-DE" sz="2400" dirty="0" smtClean="0">
                <a:solidFill>
                  <a:srgbClr val="4F81BD"/>
                </a:solidFill>
              </a:rPr>
              <a:t>Arbeits</a:t>
            </a:r>
            <a:r>
              <a:rPr lang="de-DE" sz="2400" dirty="0">
                <a:solidFill>
                  <a:srgbClr val="4F81BD"/>
                </a:solidFill>
              </a:rPr>
              <a:t>s</a:t>
            </a:r>
            <a:r>
              <a:rPr lang="de-DE" sz="2400" dirty="0" smtClean="0">
                <a:solidFill>
                  <a:srgbClr val="4F81BD"/>
                </a:solidFill>
              </a:rPr>
              <a:t>chutzstandard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Teilnahmebestätigung </a:t>
            </a:r>
            <a:endParaRPr lang="de-DE" sz="240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621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5262EC-4E6A-5E46-8C78-A3FC6B0BE787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12" name="Foliennummernplatzhalt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5262EC-4E6A-5E46-8C78-A3FC6B0BE787}" type="slidenum">
              <a:rPr lang="en-GB" smtClean="0">
                <a:solidFill>
                  <a:schemeClr val="accent1"/>
                </a:solidFill>
              </a:rPr>
              <a:pPr/>
              <a:t>3</a:t>
            </a:fld>
            <a:endParaRPr lang="en-GB" smtClean="0">
              <a:solidFill>
                <a:schemeClr val="accent1"/>
              </a:solidFill>
            </a:endParaRPr>
          </a:p>
        </p:txBody>
      </p:sp>
      <p:sp>
        <p:nvSpPr>
          <p:cNvPr id="13" name="Datumsplatzhalter 4"/>
          <p:cNvSpPr>
            <a:spLocks noGrp="1"/>
          </p:cNvSpPr>
          <p:nvPr>
            <p:ph type="dt" sz="half" idx="10"/>
          </p:nvPr>
        </p:nvSpPr>
        <p:spPr>
          <a:xfrm>
            <a:off x="536724" y="6356350"/>
            <a:ext cx="2133600" cy="365125"/>
          </a:xfrm>
        </p:spPr>
        <p:txBody>
          <a:bodyPr/>
          <a:lstStyle/>
          <a:p>
            <a:fld id="{38C06D06-39BC-FF40-B0FA-AE5F88883CCF}" type="datetime1">
              <a:rPr lang="de-DE" smtClean="0">
                <a:solidFill>
                  <a:schemeClr val="accent1"/>
                </a:solidFill>
              </a:rPr>
              <a:t>28.07.20</a:t>
            </a:fld>
            <a:endParaRPr lang="de-DE" dirty="0">
              <a:solidFill>
                <a:schemeClr val="accent1"/>
              </a:solidFill>
            </a:endParaRP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893" y="5910502"/>
            <a:ext cx="522718" cy="445848"/>
          </a:xfrm>
          <a:prstGeom prst="rect">
            <a:avLst/>
          </a:prstGeom>
        </p:spPr>
      </p:pic>
      <p:sp>
        <p:nvSpPr>
          <p:cNvPr id="11" name="Titel 3"/>
          <p:cNvSpPr txBox="1">
            <a:spLocks noGrp="1"/>
          </p:cNvSpPr>
          <p:nvPr>
            <p:ph type="title"/>
          </p:nvPr>
        </p:nvSpPr>
        <p:spPr>
          <a:xfrm>
            <a:off x="457200" y="439738"/>
            <a:ext cx="502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Arbeitsschutz und Bekleidung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12450" y="815358"/>
            <a:ext cx="2364849" cy="5263697"/>
          </a:xfrm>
          <a:prstGeom prst="rect">
            <a:avLst/>
          </a:prstGeom>
        </p:spPr>
      </p:pic>
      <p:sp>
        <p:nvSpPr>
          <p:cNvPr id="15" name="Inhaltsplatzhalter 13"/>
          <p:cNvSpPr txBox="1">
            <a:spLocks/>
          </p:cNvSpPr>
          <p:nvPr/>
        </p:nvSpPr>
        <p:spPr>
          <a:xfrm>
            <a:off x="1129035" y="2179511"/>
            <a:ext cx="7557765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4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Trennung Privat- und Praxiskleidung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4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Täglicher Wechsel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4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Geschlossene Schuhe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4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Kein Schmuck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4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Kurz Ärmel</a:t>
            </a:r>
            <a:endParaRPr lang="de-DE" sz="2400" dirty="0">
              <a:solidFill>
                <a:srgbClr val="4F81BD"/>
              </a:solidFill>
            </a:endParaRPr>
          </a:p>
        </p:txBody>
      </p:sp>
      <p:sp>
        <p:nvSpPr>
          <p:cNvPr id="16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2987824" y="6331751"/>
            <a:ext cx="3429000" cy="365125"/>
          </a:xfrm>
        </p:spPr>
        <p:txBody>
          <a:bodyPr/>
          <a:lstStyle/>
          <a:p>
            <a:r>
              <a:rPr lang="de-DE" i="1" dirty="0" smtClean="0">
                <a:solidFill>
                  <a:srgbClr val="4F81BD"/>
                </a:solidFill>
              </a:rPr>
              <a:t>... </a:t>
            </a:r>
            <a:r>
              <a:rPr lang="de-DE" i="1" dirty="0">
                <a:solidFill>
                  <a:srgbClr val="4F81BD"/>
                </a:solidFill>
              </a:rPr>
              <a:t>d</a:t>
            </a:r>
            <a:r>
              <a:rPr lang="de-DE" i="1" dirty="0" smtClean="0">
                <a:solidFill>
                  <a:srgbClr val="4F81BD"/>
                </a:solidFill>
              </a:rPr>
              <a:t>as Risiko wird unterschätzt</a:t>
            </a:r>
          </a:p>
        </p:txBody>
      </p:sp>
    </p:spTree>
    <p:extLst>
      <p:ext uri="{BB962C8B-B14F-4D97-AF65-F5344CB8AC3E}">
        <p14:creationId xmlns:p14="http://schemas.microsoft.com/office/powerpoint/2010/main" val="234173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5262EC-4E6A-5E46-8C78-A3FC6B0BE787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12" name="Foliennummernplatzhalt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5262EC-4E6A-5E46-8C78-A3FC6B0BE787}" type="slidenum">
              <a:rPr lang="en-GB" smtClean="0">
                <a:solidFill>
                  <a:schemeClr val="accent1"/>
                </a:solidFill>
              </a:rPr>
              <a:pPr/>
              <a:t>4</a:t>
            </a:fld>
            <a:endParaRPr lang="en-GB" smtClean="0">
              <a:solidFill>
                <a:schemeClr val="accent1"/>
              </a:solidFill>
            </a:endParaRPr>
          </a:p>
        </p:txBody>
      </p:sp>
      <p:sp>
        <p:nvSpPr>
          <p:cNvPr id="13" name="Datumsplatzhalter 4"/>
          <p:cNvSpPr>
            <a:spLocks noGrp="1"/>
          </p:cNvSpPr>
          <p:nvPr>
            <p:ph type="dt" sz="half" idx="10"/>
          </p:nvPr>
        </p:nvSpPr>
        <p:spPr>
          <a:xfrm>
            <a:off x="536724" y="6356350"/>
            <a:ext cx="2133600" cy="365125"/>
          </a:xfrm>
        </p:spPr>
        <p:txBody>
          <a:bodyPr/>
          <a:lstStyle/>
          <a:p>
            <a:fld id="{38C06D06-39BC-FF40-B0FA-AE5F88883CCF}" type="datetime1">
              <a:rPr lang="de-DE" smtClean="0">
                <a:solidFill>
                  <a:schemeClr val="accent1"/>
                </a:solidFill>
              </a:rPr>
              <a:t>28.07.20</a:t>
            </a:fld>
            <a:endParaRPr lang="de-DE" dirty="0">
              <a:solidFill>
                <a:schemeClr val="accent1"/>
              </a:solidFill>
            </a:endParaRP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893" y="5910502"/>
            <a:ext cx="522718" cy="445848"/>
          </a:xfrm>
          <a:prstGeom prst="rect">
            <a:avLst/>
          </a:prstGeom>
        </p:spPr>
      </p:pic>
      <p:sp>
        <p:nvSpPr>
          <p:cNvPr id="11" name="Titel 3"/>
          <p:cNvSpPr txBox="1">
            <a:spLocks noGrp="1"/>
          </p:cNvSpPr>
          <p:nvPr>
            <p:ph type="title"/>
          </p:nvPr>
        </p:nvSpPr>
        <p:spPr>
          <a:xfrm>
            <a:off x="457200" y="439738"/>
            <a:ext cx="502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Persönliche Hygiene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Inhaltsplatzhalter 13"/>
          <p:cNvSpPr txBox="1">
            <a:spLocks/>
          </p:cNvSpPr>
          <p:nvPr/>
        </p:nvSpPr>
        <p:spPr>
          <a:xfrm>
            <a:off x="1129035" y="2179511"/>
            <a:ext cx="7557765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Hände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Handschuhe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Desinfektion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Reinigung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Pflege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Schminke </a:t>
            </a:r>
            <a:endParaRPr lang="de-DE" sz="2400" dirty="0">
              <a:solidFill>
                <a:srgbClr val="4F81BD"/>
              </a:solidFill>
            </a:endParaRPr>
          </a:p>
        </p:txBody>
      </p:sp>
      <p:sp>
        <p:nvSpPr>
          <p:cNvPr id="16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2987824" y="6331751"/>
            <a:ext cx="3429000" cy="365125"/>
          </a:xfrm>
        </p:spPr>
        <p:txBody>
          <a:bodyPr/>
          <a:lstStyle/>
          <a:p>
            <a:r>
              <a:rPr lang="de-DE" i="1" dirty="0" smtClean="0">
                <a:solidFill>
                  <a:srgbClr val="4F81BD"/>
                </a:solidFill>
              </a:rPr>
              <a:t>... </a:t>
            </a:r>
            <a:r>
              <a:rPr lang="de-DE" i="1" dirty="0">
                <a:solidFill>
                  <a:srgbClr val="4F81BD"/>
                </a:solidFill>
              </a:rPr>
              <a:t>d</a:t>
            </a:r>
            <a:r>
              <a:rPr lang="de-DE" i="1" dirty="0" smtClean="0">
                <a:solidFill>
                  <a:srgbClr val="4F81BD"/>
                </a:solidFill>
              </a:rPr>
              <a:t>as Risiko wird unterschätzt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47525" r="2051"/>
          <a:stretch/>
        </p:blipFill>
        <p:spPr>
          <a:xfrm flipH="1">
            <a:off x="5249334" y="439738"/>
            <a:ext cx="3234268" cy="572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65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5262EC-4E6A-5E46-8C78-A3FC6B0BE787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12" name="Foliennummernplatzhalt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5262EC-4E6A-5E46-8C78-A3FC6B0BE787}" type="slidenum">
              <a:rPr lang="en-GB" smtClean="0">
                <a:solidFill>
                  <a:schemeClr val="accent1"/>
                </a:solidFill>
              </a:rPr>
              <a:pPr/>
              <a:t>5</a:t>
            </a:fld>
            <a:endParaRPr lang="en-GB" smtClean="0">
              <a:solidFill>
                <a:schemeClr val="accent1"/>
              </a:solidFill>
            </a:endParaRPr>
          </a:p>
        </p:txBody>
      </p:sp>
      <p:sp>
        <p:nvSpPr>
          <p:cNvPr id="13" name="Datumsplatzhalter 4"/>
          <p:cNvSpPr>
            <a:spLocks noGrp="1"/>
          </p:cNvSpPr>
          <p:nvPr>
            <p:ph type="dt" sz="half" idx="10"/>
          </p:nvPr>
        </p:nvSpPr>
        <p:spPr>
          <a:xfrm>
            <a:off x="536724" y="6356350"/>
            <a:ext cx="2133600" cy="365125"/>
          </a:xfrm>
        </p:spPr>
        <p:txBody>
          <a:bodyPr/>
          <a:lstStyle/>
          <a:p>
            <a:fld id="{38C06D06-39BC-FF40-B0FA-AE5F88883CCF}" type="datetime1">
              <a:rPr lang="de-DE" smtClean="0">
                <a:solidFill>
                  <a:schemeClr val="accent1"/>
                </a:solidFill>
              </a:rPr>
              <a:t>28.07.20</a:t>
            </a:fld>
            <a:endParaRPr lang="de-DE" dirty="0">
              <a:solidFill>
                <a:schemeClr val="accent1"/>
              </a:solidFill>
            </a:endParaRP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893" y="5910502"/>
            <a:ext cx="522718" cy="445848"/>
          </a:xfrm>
          <a:prstGeom prst="rect">
            <a:avLst/>
          </a:prstGeom>
        </p:spPr>
      </p:pic>
      <p:sp>
        <p:nvSpPr>
          <p:cNvPr id="11" name="Titel 3"/>
          <p:cNvSpPr txBox="1">
            <a:spLocks noGrp="1"/>
          </p:cNvSpPr>
          <p:nvPr>
            <p:ph type="title"/>
          </p:nvPr>
        </p:nvSpPr>
        <p:spPr>
          <a:xfrm>
            <a:off x="1129035" y="947729"/>
            <a:ext cx="502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Arbeitsschutz am Schreibtisch 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Inhaltsplatzhalter 13"/>
          <p:cNvSpPr txBox="1">
            <a:spLocks/>
          </p:cNvSpPr>
          <p:nvPr/>
        </p:nvSpPr>
        <p:spPr>
          <a:xfrm>
            <a:off x="1129035" y="2179511"/>
            <a:ext cx="7557765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Haltung am Schreibtisch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Stuhleinstellung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Lichteinfall am Bildschirm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Wechsel und Tausch </a:t>
            </a:r>
            <a:br>
              <a:rPr lang="de-DE" sz="2400" dirty="0" smtClean="0">
                <a:solidFill>
                  <a:srgbClr val="4F81BD"/>
                </a:solidFill>
              </a:rPr>
            </a:br>
            <a:r>
              <a:rPr lang="de-DE" sz="2400" dirty="0" smtClean="0">
                <a:solidFill>
                  <a:srgbClr val="4F81BD"/>
                </a:solidFill>
              </a:rPr>
              <a:t>der Aufgaben 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Pausen</a:t>
            </a:r>
          </a:p>
        </p:txBody>
      </p:sp>
      <p:sp>
        <p:nvSpPr>
          <p:cNvPr id="16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2987824" y="6331751"/>
            <a:ext cx="3429000" cy="365125"/>
          </a:xfrm>
        </p:spPr>
        <p:txBody>
          <a:bodyPr/>
          <a:lstStyle/>
          <a:p>
            <a:r>
              <a:rPr lang="de-DE" i="1" dirty="0" smtClean="0">
                <a:solidFill>
                  <a:srgbClr val="4F81BD"/>
                </a:solidFill>
              </a:rPr>
              <a:t>... </a:t>
            </a:r>
            <a:r>
              <a:rPr lang="de-DE" i="1" dirty="0">
                <a:solidFill>
                  <a:srgbClr val="4F81BD"/>
                </a:solidFill>
              </a:rPr>
              <a:t>d</a:t>
            </a:r>
            <a:r>
              <a:rPr lang="de-DE" i="1" dirty="0" smtClean="0">
                <a:solidFill>
                  <a:srgbClr val="4F81BD"/>
                </a:solidFill>
              </a:rPr>
              <a:t>as Risiko wird unterschätzt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96656" y="2276992"/>
            <a:ext cx="3097463" cy="276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652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5262EC-4E6A-5E46-8C78-A3FC6B0BE787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12" name="Foliennummernplatzhalt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5262EC-4E6A-5E46-8C78-A3FC6B0BE787}" type="slidenum">
              <a:rPr lang="en-GB" smtClean="0">
                <a:solidFill>
                  <a:schemeClr val="accent1"/>
                </a:solidFill>
              </a:rPr>
              <a:pPr/>
              <a:t>6</a:t>
            </a:fld>
            <a:endParaRPr lang="en-GB" smtClean="0">
              <a:solidFill>
                <a:schemeClr val="accent1"/>
              </a:solidFill>
            </a:endParaRPr>
          </a:p>
        </p:txBody>
      </p:sp>
      <p:sp>
        <p:nvSpPr>
          <p:cNvPr id="13" name="Datumsplatzhalter 4"/>
          <p:cNvSpPr>
            <a:spLocks noGrp="1"/>
          </p:cNvSpPr>
          <p:nvPr>
            <p:ph type="dt" sz="half" idx="10"/>
          </p:nvPr>
        </p:nvSpPr>
        <p:spPr>
          <a:xfrm>
            <a:off x="536724" y="6356350"/>
            <a:ext cx="2133600" cy="365125"/>
          </a:xfrm>
        </p:spPr>
        <p:txBody>
          <a:bodyPr/>
          <a:lstStyle/>
          <a:p>
            <a:fld id="{38C06D06-39BC-FF40-B0FA-AE5F88883CCF}" type="datetime1">
              <a:rPr lang="de-DE" smtClean="0">
                <a:solidFill>
                  <a:schemeClr val="accent1"/>
                </a:solidFill>
              </a:rPr>
              <a:t>28.07.20</a:t>
            </a:fld>
            <a:endParaRPr lang="de-DE" dirty="0">
              <a:solidFill>
                <a:schemeClr val="accent1"/>
              </a:solidFill>
            </a:endParaRP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893" y="5910502"/>
            <a:ext cx="522718" cy="445848"/>
          </a:xfrm>
          <a:prstGeom prst="rect">
            <a:avLst/>
          </a:prstGeom>
        </p:spPr>
      </p:pic>
      <p:sp>
        <p:nvSpPr>
          <p:cNvPr id="11" name="Titel 3"/>
          <p:cNvSpPr txBox="1">
            <a:spLocks noGrp="1"/>
          </p:cNvSpPr>
          <p:nvPr>
            <p:ph type="title"/>
          </p:nvPr>
        </p:nvSpPr>
        <p:spPr>
          <a:xfrm>
            <a:off x="1129035" y="947729"/>
            <a:ext cx="502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Prävention und Arbeitsschutz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Inhaltsplatzhalter 13"/>
          <p:cNvSpPr txBox="1">
            <a:spLocks/>
          </p:cNvSpPr>
          <p:nvPr/>
        </p:nvSpPr>
        <p:spPr>
          <a:xfrm>
            <a:off x="1129035" y="2179511"/>
            <a:ext cx="7557765" cy="3340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Chemikalien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Scharfe Instrumente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Vorsorge (u.a. Impfen, Sehtest)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Benutzung von technischen </a:t>
            </a:r>
            <a:br>
              <a:rPr lang="de-DE" sz="2400" dirty="0" smtClean="0">
                <a:solidFill>
                  <a:srgbClr val="4F81BD"/>
                </a:solidFill>
              </a:rPr>
            </a:br>
            <a:r>
              <a:rPr lang="de-DE" sz="2400" dirty="0" smtClean="0">
                <a:solidFill>
                  <a:srgbClr val="4F81BD"/>
                </a:solidFill>
              </a:rPr>
              <a:t>Geräten nach Einweisung </a:t>
            </a:r>
            <a:br>
              <a:rPr lang="de-DE" sz="2400" dirty="0" smtClean="0">
                <a:solidFill>
                  <a:srgbClr val="4F81BD"/>
                </a:solidFill>
              </a:rPr>
            </a:br>
            <a:r>
              <a:rPr lang="de-DE" sz="2400" dirty="0" smtClean="0">
                <a:solidFill>
                  <a:srgbClr val="4F81BD"/>
                </a:solidFill>
              </a:rPr>
              <a:t>(Dokumentation)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Hinweise auf schadhafte </a:t>
            </a:r>
            <a:br>
              <a:rPr lang="de-DE" sz="2400" dirty="0" smtClean="0">
                <a:solidFill>
                  <a:srgbClr val="4F81BD"/>
                </a:solidFill>
              </a:rPr>
            </a:br>
            <a:r>
              <a:rPr lang="de-DE" sz="2400" dirty="0" smtClean="0">
                <a:solidFill>
                  <a:srgbClr val="4F81BD"/>
                </a:solidFill>
              </a:rPr>
              <a:t>Geräten und Instrumente  </a:t>
            </a:r>
          </a:p>
        </p:txBody>
      </p:sp>
      <p:sp>
        <p:nvSpPr>
          <p:cNvPr id="16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2987824" y="6331751"/>
            <a:ext cx="3429000" cy="365125"/>
          </a:xfrm>
        </p:spPr>
        <p:txBody>
          <a:bodyPr/>
          <a:lstStyle/>
          <a:p>
            <a:r>
              <a:rPr lang="de-DE" i="1" dirty="0" smtClean="0">
                <a:solidFill>
                  <a:srgbClr val="4F81BD"/>
                </a:solidFill>
              </a:rPr>
              <a:t>... </a:t>
            </a:r>
            <a:r>
              <a:rPr lang="de-DE" i="1" dirty="0">
                <a:solidFill>
                  <a:srgbClr val="4F81BD"/>
                </a:solidFill>
              </a:rPr>
              <a:t>d</a:t>
            </a:r>
            <a:r>
              <a:rPr lang="de-DE" i="1" dirty="0" smtClean="0">
                <a:solidFill>
                  <a:srgbClr val="4F81BD"/>
                </a:solidFill>
              </a:rPr>
              <a:t>as Risiko wird unterschätzt</a:t>
            </a: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 rotWithShape="1">
          <a:blip r:embed="rId4"/>
          <a:srcRect l="26521" r="5859"/>
          <a:stretch/>
        </p:blipFill>
        <p:spPr>
          <a:xfrm>
            <a:off x="5887300" y="2585902"/>
            <a:ext cx="2511633" cy="2375557"/>
          </a:xfrm>
          <a:prstGeom prst="rect">
            <a:avLst/>
          </a:prstGeom>
          <a:ln>
            <a:noFill/>
          </a:ln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3096015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5262EC-4E6A-5E46-8C78-A3FC6B0BE787}" type="slidenum">
              <a:rPr lang="en-GB" smtClean="0">
                <a:solidFill>
                  <a:schemeClr val="accent1"/>
                </a:solidFill>
              </a:rPr>
              <a:pPr/>
              <a:t>7</a:t>
            </a:fld>
            <a:endParaRPr lang="en-GB" smtClean="0">
              <a:solidFill>
                <a:schemeClr val="accent1"/>
              </a:solidFill>
            </a:endParaRPr>
          </a:p>
        </p:txBody>
      </p:sp>
      <p:sp>
        <p:nvSpPr>
          <p:cNvPr id="8" name="Datumsplatzhalter 4"/>
          <p:cNvSpPr>
            <a:spLocks noGrp="1"/>
          </p:cNvSpPr>
          <p:nvPr>
            <p:ph type="dt" sz="half" idx="10"/>
          </p:nvPr>
        </p:nvSpPr>
        <p:spPr>
          <a:xfrm>
            <a:off x="536724" y="6356350"/>
            <a:ext cx="2133600" cy="365125"/>
          </a:xfrm>
        </p:spPr>
        <p:txBody>
          <a:bodyPr/>
          <a:lstStyle/>
          <a:p>
            <a:fld id="{38C06D06-39BC-FF40-B0FA-AE5F88883CCF}" type="datetime1">
              <a:rPr lang="de-DE" smtClean="0">
                <a:solidFill>
                  <a:schemeClr val="accent1"/>
                </a:solidFill>
              </a:rPr>
              <a:t>28.07.20</a:t>
            </a:fld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9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2987824" y="6331751"/>
            <a:ext cx="3429000" cy="365125"/>
          </a:xfrm>
        </p:spPr>
        <p:txBody>
          <a:bodyPr/>
          <a:lstStyle/>
          <a:p>
            <a:r>
              <a:rPr lang="de-DE" i="1" dirty="0" smtClean="0">
                <a:solidFill>
                  <a:srgbClr val="4F81BD"/>
                </a:solidFill>
              </a:rPr>
              <a:t>... </a:t>
            </a:r>
            <a:r>
              <a:rPr lang="de-DE" i="1" dirty="0">
                <a:solidFill>
                  <a:srgbClr val="4F81BD"/>
                </a:solidFill>
              </a:rPr>
              <a:t>d</a:t>
            </a:r>
            <a:r>
              <a:rPr lang="de-DE" i="1" dirty="0" smtClean="0">
                <a:solidFill>
                  <a:srgbClr val="4F81BD"/>
                </a:solidFill>
              </a:rPr>
              <a:t>as Risiko wird unterschätzt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7048" y="5885903"/>
            <a:ext cx="522718" cy="445848"/>
          </a:xfrm>
          <a:prstGeom prst="rect">
            <a:avLst/>
          </a:prstGeom>
        </p:spPr>
      </p:pic>
      <p:sp>
        <p:nvSpPr>
          <p:cNvPr id="11" name="Titel 3"/>
          <p:cNvSpPr txBox="1">
            <a:spLocks/>
          </p:cNvSpPr>
          <p:nvPr/>
        </p:nvSpPr>
        <p:spPr>
          <a:xfrm>
            <a:off x="997081" y="742363"/>
            <a:ext cx="7010157" cy="93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Verantwortlichkeiten des Praxisinhabers </a:t>
            </a:r>
          </a:p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beim Arbeitsschutz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Inhaltsplatzhalter 13"/>
          <p:cNvSpPr txBox="1">
            <a:spLocks/>
          </p:cNvSpPr>
          <p:nvPr/>
        </p:nvSpPr>
        <p:spPr>
          <a:xfrm>
            <a:off x="925831" y="1993247"/>
            <a:ext cx="7557765" cy="35692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Betriebliche Gefährdungs-</a:t>
            </a:r>
            <a:br>
              <a:rPr lang="de-DE" sz="2400" dirty="0" smtClean="0">
                <a:solidFill>
                  <a:srgbClr val="4F81BD"/>
                </a:solidFill>
              </a:rPr>
            </a:br>
            <a:r>
              <a:rPr lang="de-DE" sz="2400" dirty="0" err="1" smtClean="0">
                <a:solidFill>
                  <a:srgbClr val="4F81BD"/>
                </a:solidFill>
              </a:rPr>
              <a:t>beurteilung</a:t>
            </a:r>
            <a:r>
              <a:rPr lang="de-DE" sz="2400" dirty="0" smtClean="0">
                <a:solidFill>
                  <a:srgbClr val="4F81BD"/>
                </a:solidFill>
              </a:rPr>
              <a:t> 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Schutz der Beschäftigten </a:t>
            </a:r>
            <a:br>
              <a:rPr lang="de-DE" sz="2400" dirty="0" smtClean="0">
                <a:solidFill>
                  <a:srgbClr val="4F81BD"/>
                </a:solidFill>
              </a:rPr>
            </a:br>
            <a:r>
              <a:rPr lang="de-DE" sz="2400" dirty="0" smtClean="0">
                <a:solidFill>
                  <a:srgbClr val="4F81BD"/>
                </a:solidFill>
              </a:rPr>
              <a:t>(E-Check     , Einweisung     )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Bereitstellung Schutzkleidung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Messtechnische Prüfung und </a:t>
            </a:r>
            <a:br>
              <a:rPr lang="de-DE" sz="2400" dirty="0" smtClean="0">
                <a:solidFill>
                  <a:srgbClr val="4F81BD"/>
                </a:solidFill>
              </a:rPr>
            </a:br>
            <a:r>
              <a:rPr lang="de-DE" sz="2400" dirty="0" smtClean="0">
                <a:solidFill>
                  <a:srgbClr val="4F81BD"/>
                </a:solidFill>
              </a:rPr>
              <a:t>Wartung der Medizinprodukte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de-DE" sz="2400" dirty="0" smtClean="0">
                <a:solidFill>
                  <a:schemeClr val="accent2"/>
                </a:solidFill>
              </a:rPr>
              <a:t>Dies alles ist vom Praxisinhaber </a:t>
            </a:r>
            <a:br>
              <a:rPr lang="de-DE" sz="2400" dirty="0" smtClean="0">
                <a:solidFill>
                  <a:schemeClr val="accent2"/>
                </a:solidFill>
              </a:rPr>
            </a:br>
            <a:r>
              <a:rPr lang="de-DE" sz="2400" dirty="0" smtClean="0">
                <a:solidFill>
                  <a:schemeClr val="accent2"/>
                </a:solidFill>
              </a:rPr>
              <a:t>zu kontrollieren  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3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86540" y="5533527"/>
            <a:ext cx="254000" cy="23217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ußzeilenplatzhalter 11"/>
          <p:cNvSpPr txBox="1">
            <a:spLocks/>
          </p:cNvSpPr>
          <p:nvPr/>
        </p:nvSpPr>
        <p:spPr>
          <a:xfrm>
            <a:off x="1688190" y="5450869"/>
            <a:ext cx="342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1400" dirty="0" smtClean="0">
                <a:solidFill>
                  <a:srgbClr val="4F81BD"/>
                </a:solidFill>
              </a:rPr>
              <a:t>= Diese Aufgabe ist delegierbar</a:t>
            </a:r>
          </a:p>
        </p:txBody>
      </p:sp>
      <p:sp>
        <p:nvSpPr>
          <p:cNvPr id="14" name="Oval 13"/>
          <p:cNvSpPr/>
          <p:nvPr/>
        </p:nvSpPr>
        <p:spPr>
          <a:xfrm>
            <a:off x="2852355" y="2445251"/>
            <a:ext cx="254000" cy="23217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Oval 14"/>
          <p:cNvSpPr/>
          <p:nvPr/>
        </p:nvSpPr>
        <p:spPr>
          <a:xfrm>
            <a:off x="4376330" y="3168486"/>
            <a:ext cx="254000" cy="23217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Oval 17"/>
          <p:cNvSpPr/>
          <p:nvPr/>
        </p:nvSpPr>
        <p:spPr>
          <a:xfrm>
            <a:off x="2513690" y="3149605"/>
            <a:ext cx="254000" cy="23217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" name="Bild 19"/>
          <p:cNvPicPr>
            <a:picLocks noChangeAspect="1"/>
          </p:cNvPicPr>
          <p:nvPr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8125" t="5424" r="13572" b="16320"/>
          <a:stretch/>
        </p:blipFill>
        <p:spPr>
          <a:xfrm>
            <a:off x="5660173" y="2525013"/>
            <a:ext cx="2973600" cy="2709863"/>
          </a:xfrm>
          <a:prstGeom prst="rect">
            <a:avLst/>
          </a:prstGeom>
          <a:effectLst>
            <a:softEdge rad="254000"/>
          </a:effectLst>
        </p:spPr>
      </p:pic>
    </p:spTree>
    <p:extLst>
      <p:ext uri="{BB962C8B-B14F-4D97-AF65-F5344CB8AC3E}">
        <p14:creationId xmlns:p14="http://schemas.microsoft.com/office/powerpoint/2010/main" val="1340704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5262EC-4E6A-5E46-8C78-A3FC6B0BE787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23554" name="Titel 1"/>
          <p:cNvSpPr>
            <a:spLocks noGrp="1"/>
          </p:cNvSpPr>
          <p:nvPr>
            <p:ph type="title"/>
          </p:nvPr>
        </p:nvSpPr>
        <p:spPr>
          <a:xfrm>
            <a:off x="1282686" y="3551516"/>
            <a:ext cx="6709833" cy="2968565"/>
          </a:xfrm>
        </p:spPr>
        <p:txBody>
          <a:bodyPr>
            <a:normAutofit/>
          </a:bodyPr>
          <a:lstStyle/>
          <a:p>
            <a:pPr algn="l"/>
            <a:r>
              <a:rPr lang="de-DE" sz="2000" dirty="0" err="1" smtClean="0">
                <a:solidFill>
                  <a:srgbClr val="4F81BD"/>
                </a:solidFill>
                <a:latin typeface="Verdana"/>
                <a:cs typeface="Verdana"/>
              </a:rPr>
              <a:t>mt</a:t>
            </a:r>
            <a: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  <a:t> </a:t>
            </a:r>
            <a:r>
              <a:rPr lang="de-DE" sz="2000" dirty="0" err="1" smtClean="0">
                <a:solidFill>
                  <a:srgbClr val="4F81BD"/>
                </a:solidFill>
                <a:latin typeface="Verdana"/>
                <a:cs typeface="Verdana"/>
              </a:rPr>
              <a:t>concilium</a:t>
            </a:r>
            <a: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  <a:t/>
            </a:r>
            <a:b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  <a:t>- Beratung für den niedergelassenen Arzt- </a:t>
            </a:r>
            <a:b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  <a:t>Frau Michal Teichmann</a:t>
            </a:r>
            <a:b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  <a:t>Weidemoor 4c</a:t>
            </a:r>
            <a:b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2000" dirty="0" smtClean="0">
                <a:solidFill>
                  <a:srgbClr val="4F81BD"/>
                </a:solidFill>
                <a:latin typeface="Verdana"/>
                <a:cs typeface="Verdana"/>
              </a:rPr>
              <a:t>21033 Hamburg</a:t>
            </a:r>
            <a:endParaRPr lang="de-DE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9733" y="1544677"/>
            <a:ext cx="2352844" cy="2006839"/>
          </a:xfrm>
          <a:prstGeom prst="rect">
            <a:avLst/>
          </a:prstGeom>
        </p:spPr>
      </p:pic>
      <p:sp>
        <p:nvSpPr>
          <p:cNvPr id="11" name="Titel 1"/>
          <p:cNvSpPr txBox="1">
            <a:spLocks/>
          </p:cNvSpPr>
          <p:nvPr/>
        </p:nvSpPr>
        <p:spPr>
          <a:xfrm>
            <a:off x="1282686" y="2619426"/>
            <a:ext cx="5664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smtClean="0">
                <a:solidFill>
                  <a:srgbClr val="4F81BD"/>
                </a:solidFill>
                <a:latin typeface="Verdana"/>
                <a:cs typeface="Verdana"/>
              </a:rPr>
              <a:t>Fragen? </a:t>
            </a:r>
          </a:p>
          <a:p>
            <a:pPr algn="l"/>
            <a:r>
              <a:rPr lang="de-DE" sz="2800" dirty="0" smtClean="0">
                <a:solidFill>
                  <a:srgbClr val="4F81BD"/>
                </a:solidFill>
                <a:latin typeface="Verdana"/>
                <a:cs typeface="Verdana"/>
              </a:rPr>
              <a:t>- </a:t>
            </a:r>
            <a:r>
              <a:rPr lang="de-DE" sz="2800" dirty="0">
                <a:solidFill>
                  <a:srgbClr val="4F81BD"/>
                </a:solidFill>
                <a:latin typeface="Verdana"/>
                <a:cs typeface="Verdana"/>
              </a:rPr>
              <a:t>i</a:t>
            </a:r>
            <a:r>
              <a:rPr lang="de-DE" sz="2800" dirty="0" smtClean="0">
                <a:solidFill>
                  <a:srgbClr val="4F81BD"/>
                </a:solidFill>
                <a:latin typeface="Verdana"/>
                <a:cs typeface="Verdana"/>
              </a:rPr>
              <a:t>mmer und gern</a:t>
            </a:r>
            <a:endParaRPr lang="de-DE" sz="2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66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Macintosh PowerPoint</Application>
  <PresentationFormat>Bildschirmpräsentation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Office-Design</vt:lpstr>
      <vt:lpstr>PowerPoint-Präsentation</vt:lpstr>
      <vt:lpstr>PowerPoint-Präsentation</vt:lpstr>
      <vt:lpstr>Arbeitsschutz und Bekleidung</vt:lpstr>
      <vt:lpstr>Persönliche Hygiene</vt:lpstr>
      <vt:lpstr>Arbeitsschutz am Schreibtisch </vt:lpstr>
      <vt:lpstr>Prävention und Arbeitsschutz</vt:lpstr>
      <vt:lpstr>PowerPoint-Präsentation</vt:lpstr>
      <vt:lpstr>mt concilium - Beratung für den niedergelassenen Arzt-  Frau Michal Teichmann Weidemoor 4c 21033 Hamburg</vt:lpstr>
    </vt:vector>
  </TitlesOfParts>
  <Company>kurzreise.tv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Kay-Uwe Herrmann</dc:creator>
  <cp:lastModifiedBy>xx xx</cp:lastModifiedBy>
  <cp:revision>302</cp:revision>
  <cp:lastPrinted>2016-05-12T13:03:18Z</cp:lastPrinted>
  <dcterms:created xsi:type="dcterms:W3CDTF">2012-05-07T13:27:07Z</dcterms:created>
  <dcterms:modified xsi:type="dcterms:W3CDTF">2020-07-28T20:10:31Z</dcterms:modified>
</cp:coreProperties>
</file>