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0" r:id="rId2"/>
    <p:sldId id="282" r:id="rId3"/>
    <p:sldId id="283" r:id="rId4"/>
    <p:sldId id="291" r:id="rId5"/>
    <p:sldId id="289" r:id="rId6"/>
    <p:sldId id="290" r:id="rId7"/>
    <p:sldId id="292" r:id="rId8"/>
    <p:sldId id="293" r:id="rId9"/>
    <p:sldId id="294" r:id="rId10"/>
    <p:sldId id="295" r:id="rId11"/>
    <p:sldId id="296" r:id="rId12"/>
    <p:sldId id="298" r:id="rId13"/>
  </p:sldIdLst>
  <p:sldSz cx="12195175" cy="6858000"/>
  <p:notesSz cx="6799263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1434">
          <p15:clr>
            <a:srgbClr val="A4A3A4"/>
          </p15:clr>
        </p15:guide>
        <p15:guide id="3" orient="horz" pos="2886">
          <p15:clr>
            <a:srgbClr val="A4A3A4"/>
          </p15:clr>
        </p15:guide>
        <p15:guide id="4" orient="horz" pos="255">
          <p15:clr>
            <a:srgbClr val="A4A3A4"/>
          </p15:clr>
        </p15:guide>
        <p15:guide id="5" orient="horz" pos="3997">
          <p15:clr>
            <a:srgbClr val="A4A3A4"/>
          </p15:clr>
        </p15:guide>
        <p15:guide id="6" orient="horz" pos="958">
          <p15:clr>
            <a:srgbClr val="A4A3A4"/>
          </p15:clr>
        </p15:guide>
        <p15:guide id="7" pos="3841">
          <p15:clr>
            <a:srgbClr val="A4A3A4"/>
          </p15:clr>
        </p15:guide>
        <p15:guide id="8" pos="439">
          <p15:clr>
            <a:srgbClr val="A4A3A4"/>
          </p15:clr>
        </p15:guide>
        <p15:guide id="9" pos="7243">
          <p15:clr>
            <a:srgbClr val="A4A3A4"/>
          </p15:clr>
        </p15:guide>
        <p15:guide id="10" pos="2571">
          <p15:clr>
            <a:srgbClr val="A4A3A4"/>
          </p15:clr>
        </p15:guide>
        <p15:guide id="11" pos="5111">
          <p15:clr>
            <a:srgbClr val="A4A3A4"/>
          </p15:clr>
        </p15:guide>
        <p15:guide id="12" pos="3773">
          <p15:clr>
            <a:srgbClr val="A4A3A4"/>
          </p15:clr>
        </p15:guide>
        <p15:guide id="13" pos="39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000000"/>
    <a:srgbClr val="EEECE1"/>
    <a:srgbClr val="EE1E24"/>
    <a:srgbClr val="FFFFFF"/>
    <a:srgbClr val="5E6872"/>
    <a:srgbClr val="C0C0C0"/>
    <a:srgbClr val="EE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24" autoAdjust="0"/>
    <p:restoredTop sz="93360" autoAdjust="0"/>
  </p:normalViewPr>
  <p:slideViewPr>
    <p:cSldViewPr showGuides="1">
      <p:cViewPr varScale="1">
        <p:scale>
          <a:sx n="101" d="100"/>
          <a:sy n="101" d="100"/>
        </p:scale>
        <p:origin x="-536" y="-112"/>
      </p:cViewPr>
      <p:guideLst>
        <p:guide orient="horz" pos="2160"/>
        <p:guide orient="horz" pos="1434"/>
        <p:guide orient="horz" pos="2886"/>
        <p:guide orient="horz" pos="255"/>
        <p:guide orient="horz" pos="3997"/>
        <p:guide orient="horz" pos="958"/>
        <p:guide pos="3841"/>
        <p:guide pos="439"/>
        <p:guide pos="7243"/>
        <p:guide pos="2571"/>
        <p:guide pos="5111"/>
        <p:guide pos="3773"/>
        <p:guide pos="39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-3856" y="-120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6438B-4B65-434E-97D4-50319E09329D}" type="datetimeFigureOut">
              <a:rPr lang="de-DE" smtClean="0"/>
              <a:t>28.07.20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EF515-9439-43EB-A539-D1E0E8FB03C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18872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E0D21-E26E-4B5D-A21A-BF079BA50063}" type="datetimeFigureOut">
              <a:rPr lang="en-GB" smtClean="0"/>
              <a:t>28.07.20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146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F72C5-CA35-41B1-B21E-EE16A6F54C73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96495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F72C5-CA35-41B1-B21E-EE16A6F54C73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0050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16"/>
          <p:cNvSpPr>
            <a:spLocks noGrp="1"/>
          </p:cNvSpPr>
          <p:nvPr>
            <p:ph type="body" sz="quarter" idx="14"/>
          </p:nvPr>
        </p:nvSpPr>
        <p:spPr>
          <a:xfrm>
            <a:off x="696913" y="1041977"/>
            <a:ext cx="7416800" cy="378000"/>
          </a:xfrm>
        </p:spPr>
        <p:txBody>
          <a:bodyPr vert="horz" wrap="none" lIns="0" tIns="0" rIns="0" bIns="0" rtlCol="0" anchor="ctr" anchorCtr="0">
            <a:normAutofit/>
          </a:bodyPr>
          <a:lstStyle>
            <a:lvl1pPr>
              <a:defRPr lang="en-GB" sz="2250" dirty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 dirty="0"/>
              <a:t>Textmasterformat bearbeiten</a:t>
            </a:r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96913" y="2276475"/>
            <a:ext cx="10801349" cy="1152525"/>
          </a:xfrm>
        </p:spPr>
        <p:txBody>
          <a:bodyPr wrap="square" bIns="0" anchor="b" anchorCtr="0"/>
          <a:lstStyle>
            <a:lvl1pPr algn="l"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96913" y="3501112"/>
            <a:ext cx="10801349" cy="936000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dirty="0"/>
              <a:t>Formatvorlage des Untertitelmasters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fld id="{B7E257EF-837F-4318-A064-39BF3A5FF2B5}" type="slidenum">
              <a:rPr lang="de-DE" noProof="0" smtClean="0"/>
              <a:t>‹Nr.›</a:t>
            </a:fld>
            <a:endParaRPr lang="de-DE" noProof="0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5"/>
          </p:nvPr>
        </p:nvSpPr>
        <p:spPr>
          <a:xfrm>
            <a:off x="2604638" y="4329584"/>
            <a:ext cx="3384550" cy="1763712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tabLst>
                <a:tab pos="542925" algn="l"/>
              </a:tabLst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None/>
              <a:tabLst>
                <a:tab pos="542925" algn="l"/>
              </a:tabLst>
              <a:defRPr sz="2000">
                <a:solidFill>
                  <a:schemeClr val="tx1"/>
                </a:solidFill>
              </a:defRPr>
            </a:lvl2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  <a:endParaRPr lang="en-GB" dirty="0"/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6"/>
          </p:nvPr>
        </p:nvSpPr>
        <p:spPr>
          <a:xfrm>
            <a:off x="6205599" y="4329584"/>
            <a:ext cx="3384550" cy="1763712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tabLst>
                <a:tab pos="542925" algn="l"/>
              </a:tabLst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None/>
              <a:tabLst>
                <a:tab pos="542925" algn="l"/>
              </a:tabLst>
              <a:defRPr sz="2000">
                <a:solidFill>
                  <a:schemeClr val="tx1"/>
                </a:solidFill>
              </a:defRPr>
            </a:lvl2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  <a:endParaRPr lang="en-GB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696913" y="6345324"/>
            <a:ext cx="7200000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endParaRPr lang="de-DE" sz="1000" noProof="0" dirty="0">
              <a:solidFill>
                <a:schemeClr val="tx1"/>
              </a:solidFill>
            </a:endParaRPr>
          </a:p>
        </p:txBody>
      </p:sp>
      <p:pic>
        <p:nvPicPr>
          <p:cNvPr id="11" name="Bild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985019" y="6202367"/>
            <a:ext cx="252028" cy="214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90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8113713" y="6345324"/>
            <a:ext cx="3024034" cy="252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mt-concilium  Weidemoor 4c, 21033 Hamburg                             Praxis am Marktplatz 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737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8113713" y="6345324"/>
            <a:ext cx="3024034" cy="252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mt-concilium  Weidemoor 4c, 21033 Hamburg                             Praxis am Marktplatz 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0058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419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Bef>
                <a:spcPts val="1800"/>
              </a:spcBef>
              <a:spcAft>
                <a:spcPts val="0"/>
              </a:spcAft>
              <a:defRPr>
                <a:solidFill>
                  <a:schemeClr val="accent1"/>
                </a:solidFill>
              </a:defRPr>
            </a:lvl1pPr>
            <a:lvl2pPr>
              <a:spcBef>
                <a:spcPts val="600"/>
              </a:spcBef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113713" y="6345324"/>
            <a:ext cx="3024034" cy="252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mt-concilium  Weidemoor 4c, 21033 Hamburg                             Praxis am Marktplatz 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72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Fließ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Bef>
                <a:spcPts val="1800"/>
              </a:spcBef>
              <a:spcAft>
                <a:spcPts val="0"/>
              </a:spcAft>
              <a:defRPr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2pPr>
            <a:lvl3pPr marL="357188" indent="-357188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</a:defRPr>
            </a:lvl3pPr>
            <a:lvl4pPr>
              <a:defRPr>
                <a:solidFill>
                  <a:srgbClr val="292929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113713" y="6345324"/>
            <a:ext cx="3024034" cy="252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mt-concilium  Weidemoor 4c, 21033 Hamburg                             Praxis am Marktplatz 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83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r>
              <a:rPr lang="de-DE"/>
              <a:t>Hygienebegehung Praxis am Marktplatz 16.2.2017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894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6205538" y="1520825"/>
            <a:ext cx="5292725" cy="48244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/>
          <p:cNvSpPr/>
          <p:nvPr userDrawn="1"/>
        </p:nvSpPr>
        <p:spPr>
          <a:xfrm>
            <a:off x="696912" y="1520825"/>
            <a:ext cx="5292725" cy="48244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041803" y="6345324"/>
            <a:ext cx="3024034" cy="252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mt-concilium  Weidemoor 4c, 21033 Hamburg                             Praxis am Marktplatz 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96914" y="1520788"/>
            <a:ext cx="5292724" cy="4824000"/>
          </a:xfrm>
        </p:spPr>
        <p:txBody>
          <a:bodyPr lIns="90000" tIns="144000" rIns="90000" bIns="46800">
            <a:noAutofit/>
          </a:bodyPr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  <a:tabLst>
                <a:tab pos="1520825" algn="l"/>
              </a:tabLst>
              <a:defRPr sz="2400" b="0">
                <a:solidFill>
                  <a:srgbClr val="292929"/>
                </a:solidFill>
                <a:latin typeface="+mn-lt"/>
              </a:defRPr>
            </a:lvl1pPr>
          </a:lstStyle>
          <a:p>
            <a:pPr lvl="0"/>
            <a:r>
              <a:rPr lang="de-DE" dirty="0"/>
              <a:t>Textmasterformat bearbeiten</a:t>
            </a:r>
            <a:endParaRPr lang="en-GB" dirty="0"/>
          </a:p>
        </p:txBody>
      </p:sp>
      <p:sp>
        <p:nvSpPr>
          <p:cNvPr id="8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6205538" y="1520788"/>
            <a:ext cx="5292724" cy="4824000"/>
          </a:xfrm>
        </p:spPr>
        <p:txBody>
          <a:bodyPr lIns="90000" tIns="144000" rIns="90000" bIns="46800">
            <a:noAutofit/>
          </a:bodyPr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  <a:tabLst>
                <a:tab pos="1520825" algn="l"/>
              </a:tabLst>
              <a:defRPr sz="2400" b="0">
                <a:solidFill>
                  <a:srgbClr val="292929"/>
                </a:solidFill>
                <a:latin typeface="+mn-lt"/>
              </a:defRPr>
            </a:lvl1pPr>
          </a:lstStyle>
          <a:p>
            <a:pPr lvl="0"/>
            <a:r>
              <a:rPr lang="de-DE" dirty="0"/>
              <a:t>Textmasterformat bearbeiten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47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r>
              <a:rPr lang="de-DE"/>
              <a:t>Hygienebegehung Praxis am Marktplatz 16.2.2017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5715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r>
              <a:rPr lang="de-DE"/>
              <a:t>Hygienebegehung Praxis am Marktplatz 16.2.2017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797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8113713" y="6345324"/>
            <a:ext cx="3024034" cy="252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mt-concilium  Weidemoor 4c, 21033 Hamburg                             Praxis am Marktplatz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fld id="{B7E257EF-837F-4318-A064-39BF3A5FF2B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826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6913" y="2275200"/>
            <a:ext cx="10800000" cy="720000"/>
          </a:xfrm>
        </p:spPr>
        <p:txBody>
          <a:bodyPr vert="horz" lIns="0" tIns="0" rIns="0" bIns="0" rtlCol="0">
            <a:normAutofit/>
          </a:bodyPr>
          <a:lstStyle>
            <a:lvl1pPr>
              <a:defRPr lang="de-DE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6913" y="2817336"/>
            <a:ext cx="10800000" cy="3528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GB"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113713" y="6345324"/>
            <a:ext cx="3024034" cy="252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mt-concilium  Weidemoor 4c, 21033 Hamburg                             Praxis am Marktplatz 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022023" y="6309320"/>
            <a:ext cx="144016" cy="360040"/>
          </a:xfrm>
          <a:prstGeom prst="rect">
            <a:avLst/>
          </a:prstGeom>
        </p:spPr>
        <p:txBody>
          <a:bodyPr/>
          <a:lstStyle/>
          <a:p>
            <a:fld id="{B7E257EF-837F-4318-A064-39BF3A5FF2B5}" type="slidenum">
              <a:rPr lang="en-GB" smtClean="0"/>
              <a:t>‹Nr.›</a:t>
            </a:fld>
            <a:endParaRPr lang="en-GB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741" y="404664"/>
            <a:ext cx="2673450" cy="1692000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696913" y="6345324"/>
            <a:ext cx="7200000" cy="252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noProof="0" dirty="0">
                <a:solidFill>
                  <a:schemeClr val="accent1"/>
                </a:solidFill>
              </a:rPr>
              <a:t>© Praxis auf Kurs – Praxisberatung für Mediziner</a:t>
            </a:r>
            <a:r>
              <a:rPr lang="de-DE" sz="1000" baseline="0" noProof="0" dirty="0">
                <a:solidFill>
                  <a:schemeClr val="accent1"/>
                </a:solidFill>
              </a:rPr>
              <a:t>  |</a:t>
            </a:r>
            <a:r>
              <a:rPr lang="de-DE" sz="1000" baseline="0" noProof="0" dirty="0">
                <a:solidFill>
                  <a:srgbClr val="EE1E24"/>
                </a:solidFill>
              </a:rPr>
              <a:t>  </a:t>
            </a:r>
            <a:r>
              <a:rPr lang="de-DE" sz="1000" baseline="0" noProof="0" dirty="0">
                <a:solidFill>
                  <a:schemeClr val="tx1"/>
                </a:solidFill>
              </a:rPr>
              <a:t>Bornbarch 16, 22848 Norderstedt  </a:t>
            </a:r>
            <a:r>
              <a:rPr lang="de-DE" sz="1000" baseline="0" noProof="0" dirty="0">
                <a:solidFill>
                  <a:schemeClr val="accent1"/>
                </a:solidFill>
              </a:rPr>
              <a:t>|</a:t>
            </a:r>
            <a:r>
              <a:rPr lang="de-DE" sz="1000" baseline="0" noProof="0" dirty="0">
                <a:solidFill>
                  <a:schemeClr val="tx1"/>
                </a:solidFill>
              </a:rPr>
              <a:t>  www.praxis-auf-kurs.de</a:t>
            </a:r>
            <a:endParaRPr lang="de-DE" sz="10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81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96913" y="404813"/>
            <a:ext cx="9217098" cy="936000"/>
          </a:xfrm>
          <a:prstGeom prst="rect">
            <a:avLst/>
          </a:prstGeom>
        </p:spPr>
        <p:txBody>
          <a:bodyPr vert="horz" wrap="none" lIns="0" tIns="0" rIns="0" bIns="72000" rtlCol="0" anchor="ctr">
            <a:noAutofit/>
          </a:bodyPr>
          <a:lstStyle/>
          <a:p>
            <a:r>
              <a:rPr lang="de-DE" noProof="0" dirty="0" err="1"/>
              <a:t>TitastMT</a:t>
            </a:r>
            <a:r>
              <a:rPr lang="de-DE" noProof="0" dirty="0"/>
              <a:t> </a:t>
            </a:r>
            <a:r>
              <a:rPr lang="de-DE" noProof="0" dirty="0" err="1"/>
              <a:t>Conerformat</a:t>
            </a:r>
            <a:r>
              <a:rPr lang="de-DE" noProof="0" dirty="0"/>
              <a:t>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6913" y="1520789"/>
            <a:ext cx="10801350" cy="48244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noProof="0" dirty="0" err="1"/>
              <a:t>Textmljkjökäöl#äl#asterformat</a:t>
            </a:r>
            <a:r>
              <a:rPr lang="de-DE" noProof="0" dirty="0"/>
              <a:t> bearbeiten</a:t>
            </a:r>
          </a:p>
          <a:p>
            <a:pPr lvl="0"/>
            <a:r>
              <a:rPr lang="de-DE" noProof="0" dirty="0" err="1"/>
              <a:t>ÖCLkslfksdÖL</a:t>
            </a:r>
            <a:endParaRPr lang="de-DE" noProof="0" dirty="0"/>
          </a:p>
          <a:p>
            <a:pPr lvl="0"/>
            <a:r>
              <a:rPr lang="de-DE" noProof="0" dirty="0" err="1"/>
              <a:t>lkjälk</a:t>
            </a:r>
            <a:endParaRPr lang="de-DE" noProof="0" dirty="0"/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99575" y="6414558"/>
            <a:ext cx="214310" cy="18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10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62" r:id="rId4"/>
    <p:sldLayoutId id="2147483656" r:id="rId5"/>
    <p:sldLayoutId id="2147483661" r:id="rId6"/>
    <p:sldLayoutId id="2147483660" r:id="rId7"/>
    <p:sldLayoutId id="2147483659" r:id="rId8"/>
    <p:sldLayoutId id="2147483651" r:id="rId9"/>
    <p:sldLayoutId id="2147483654" r:id="rId10"/>
    <p:sldLayoutId id="2147483655" r:id="rId11"/>
    <p:sldLayoutId id="2147483658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800"/>
        </a:spcBef>
        <a:spcAft>
          <a:spcPts val="0"/>
        </a:spcAft>
        <a:buFont typeface="Arial" panose="020B0604020202020204" pitchFamily="34" charset="0"/>
        <a:buNone/>
        <a:defRPr sz="2400" b="0" kern="1200">
          <a:solidFill>
            <a:schemeClr val="accent1"/>
          </a:solidFill>
          <a:latin typeface="+mj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Clr>
          <a:srgbClr val="EE1E24"/>
        </a:buClr>
        <a:buFont typeface="Arial" panose="020B0604020202020204" pitchFamily="34" charset="0"/>
        <a:buChar char="►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90000"/>
        </a:lnSpc>
        <a:spcBef>
          <a:spcPts val="0"/>
        </a:spcBef>
        <a:buClr>
          <a:srgbClr val="EE1E2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3600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t-concilium.com" TargetMode="External"/><Relationship Id="rId4" Type="http://schemas.openxmlformats.org/officeDocument/2006/relationships/image" Target="../media/image7.jp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hyperlink" Target="http://www.mt-concilium.co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mt-concilium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hyperlink" Target="http://www.mt-concilium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Relationship Id="rId3" Type="http://schemas.openxmlformats.org/officeDocument/2006/relationships/hyperlink" Target="http://www.mt-concilium.co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hyperlink" Target="http://www.mt-concilium.co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hyperlink" Target="http://www.mt-concilium.co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hyperlink" Target="http://www.mt-concilium.co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hyperlink" Target="http://www.mt-concilium.com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hyperlink" Target="http://www.mt-concilium.co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t-concilium.com" TargetMode="External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2"/>
          <p:cNvSpPr txBox="1">
            <a:spLocks/>
          </p:cNvSpPr>
          <p:nvPr/>
        </p:nvSpPr>
        <p:spPr>
          <a:xfrm>
            <a:off x="696987" y="4000188"/>
            <a:ext cx="9145089" cy="648071"/>
          </a:xfrm>
          <a:prstGeom prst="rect">
            <a:avLst/>
          </a:prstGeom>
        </p:spPr>
        <p:txBody>
          <a:bodyPr vert="horz" wrap="none" lIns="0" tIns="0" rIns="0" bIns="7200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solidFill>
                  <a:srgbClr val="7F7F7F"/>
                </a:solidFill>
              </a:rPr>
              <a:t>Info Hygiene:</a:t>
            </a:r>
            <a:r>
              <a:rPr lang="de-DE" dirty="0">
                <a:solidFill>
                  <a:srgbClr val="7F7F7F"/>
                </a:solidFill>
              </a:rPr>
              <a:t> </a:t>
            </a:r>
            <a:endParaRPr lang="de-DE" sz="4000" dirty="0">
              <a:solidFill>
                <a:srgbClr val="7F7F7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-6359797" y="2100927"/>
            <a:ext cx="9217098" cy="936000"/>
          </a:xfrm>
        </p:spPr>
        <p:txBody>
          <a:bodyPr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</a:rPr>
              <a:t>Herzlich Willkommen</a:t>
            </a:r>
          </a:p>
        </p:txBody>
      </p:sp>
      <p:sp>
        <p:nvSpPr>
          <p:cNvPr id="12" name="Titel 2"/>
          <p:cNvSpPr txBox="1">
            <a:spLocks/>
          </p:cNvSpPr>
          <p:nvPr/>
        </p:nvSpPr>
        <p:spPr>
          <a:xfrm>
            <a:off x="-8015981" y="1423160"/>
            <a:ext cx="9145089" cy="684075"/>
          </a:xfrm>
          <a:prstGeom prst="rect">
            <a:avLst/>
          </a:prstGeom>
        </p:spPr>
        <p:txBody>
          <a:bodyPr vert="horz" wrap="none" lIns="0" tIns="0" rIns="0" bIns="7200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dirty="0">
                <a:solidFill>
                  <a:srgbClr val="4F81BD"/>
                </a:solidFill>
              </a:rPr>
              <a:t>Hygiene in der Arztpraxis</a:t>
            </a:r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81663" y="3534935"/>
            <a:ext cx="3667250" cy="1982297"/>
          </a:xfrm>
          <a:prstGeom prst="rect">
            <a:avLst/>
          </a:prstGeom>
          <a:effectLst>
            <a:softEdge rad="406400"/>
          </a:effectLst>
        </p:spPr>
      </p:pic>
      <p:pic>
        <p:nvPicPr>
          <p:cNvPr id="14" name="Bild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7947" y="512676"/>
            <a:ext cx="2352844" cy="1908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363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Instrumentenaufbereitung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4939" y="1844910"/>
            <a:ext cx="8208986" cy="3636318"/>
          </a:xfrm>
        </p:spPr>
        <p:txBody>
          <a:bodyPr/>
          <a:lstStyle/>
          <a:p>
            <a:pPr marL="800100" lvl="1" indent="-342900">
              <a:spcBef>
                <a:spcPts val="0"/>
              </a:spcBef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558ED5"/>
                </a:solidFill>
              </a:rPr>
              <a:t>Risikoklassifizierung der Instrumente, danach ergibt sich die Art der Aufbereitung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558ED5"/>
                </a:solidFill>
              </a:rPr>
              <a:t>Arbeitsanweisung der Aufbereitung 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558ED5"/>
                </a:solidFill>
              </a:rPr>
              <a:t>Checkliste für die Sichtkontrolle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 err="1">
                <a:solidFill>
                  <a:srgbClr val="558ED5"/>
                </a:solidFill>
              </a:rPr>
              <a:t>Sterikontrollblatt</a:t>
            </a:r>
            <a:endParaRPr lang="de-DE" dirty="0">
              <a:solidFill>
                <a:srgbClr val="558ED5"/>
              </a:solidFill>
            </a:endParaRP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558ED5"/>
                </a:solidFill>
              </a:rPr>
              <a:t>Lagerung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 err="1">
                <a:solidFill>
                  <a:srgbClr val="558ED5"/>
                </a:solidFill>
              </a:rPr>
              <a:t>Steri</a:t>
            </a:r>
            <a:r>
              <a:rPr lang="de-DE" dirty="0">
                <a:solidFill>
                  <a:srgbClr val="558ED5"/>
                </a:solidFill>
              </a:rPr>
              <a:t> 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558ED5"/>
                </a:solidFill>
              </a:rPr>
              <a:t>Thermodesinfektor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10</a:t>
            </a:fld>
            <a:endParaRPr lang="en-GB" dirty="0"/>
          </a:p>
        </p:txBody>
      </p:sp>
      <p:sp>
        <p:nvSpPr>
          <p:cNvPr id="7" name="Textfeld 6"/>
          <p:cNvSpPr txBox="1"/>
          <p:nvPr/>
        </p:nvSpPr>
        <p:spPr>
          <a:xfrm>
            <a:off x="949889" y="6345324"/>
            <a:ext cx="885611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baseline="0" noProof="0" dirty="0">
                <a:solidFill>
                  <a:srgbClr val="4F81BD"/>
                </a:solidFill>
              </a:rPr>
              <a:t>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 dirty="0">
                <a:solidFill>
                  <a:srgbClr val="4F81BD"/>
                </a:solidFill>
              </a:rPr>
              <a:t> 3.7.2020</a:t>
            </a:r>
          </a:p>
        </p:txBody>
      </p:sp>
      <p:pic>
        <p:nvPicPr>
          <p:cNvPr id="8" name="Bild 7" descr="Hand mit Handschuh.jpg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759" y="2744924"/>
            <a:ext cx="3634721" cy="210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935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65039" y="1952836"/>
            <a:ext cx="10801350" cy="3816423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4F81BD"/>
                </a:solidFill>
              </a:rPr>
              <a:t>Es geht um den Schutz Patienten und Ihnen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4F81BD"/>
                </a:solidFill>
              </a:rPr>
              <a:t>Hygiene-Erosion verhindern 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4F81BD"/>
                </a:solidFill>
              </a:rPr>
              <a:t>Bestimmung einer Hygienebeauftragte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4F81BD"/>
                </a:solidFill>
              </a:rPr>
              <a:t>Regelmäßig schulen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dirty="0">
                <a:solidFill>
                  <a:srgbClr val="4F81BD"/>
                </a:solidFill>
              </a:rPr>
              <a:t>Regelmäßig kontrollieren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0022023" y="6345324"/>
            <a:ext cx="972108" cy="360040"/>
          </a:xfrm>
        </p:spPr>
        <p:txBody>
          <a:bodyPr/>
          <a:lstStyle/>
          <a:p>
            <a:fld id="{B7E257EF-837F-4318-A064-39BF3A5FF2B5}" type="slidenum">
              <a:rPr lang="en-GB" sz="1000">
                <a:solidFill>
                  <a:srgbClr val="4F81BD"/>
                </a:solidFill>
              </a:rPr>
              <a:t>11</a:t>
            </a:fld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49889" y="6345324"/>
            <a:ext cx="885611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baseline="0" noProof="0" dirty="0">
                <a:solidFill>
                  <a:srgbClr val="4F81BD"/>
                </a:solidFill>
              </a:rPr>
              <a:t>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 dirty="0">
                <a:solidFill>
                  <a:srgbClr val="4F81BD"/>
                </a:solidFill>
              </a:rPr>
              <a:t> 3.7.2020</a:t>
            </a:r>
            <a:endParaRPr lang="de-DE" sz="1000" noProof="0" dirty="0">
              <a:solidFill>
                <a:srgbClr val="4F81BD"/>
              </a:solidFill>
            </a:endParaRP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804999" y="764704"/>
            <a:ext cx="9217098" cy="936000"/>
          </a:xfrm>
        </p:spPr>
        <p:txBody>
          <a:bodyPr/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Fazit</a:t>
            </a:r>
          </a:p>
        </p:txBody>
      </p:sp>
    </p:spTree>
    <p:extLst>
      <p:ext uri="{BB962C8B-B14F-4D97-AF65-F5344CB8AC3E}">
        <p14:creationId xmlns:p14="http://schemas.microsoft.com/office/powerpoint/2010/main" val="4264956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022023" y="6345324"/>
            <a:ext cx="504056" cy="360040"/>
          </a:xfrm>
          <a:noFill/>
        </p:spPr>
        <p:txBody>
          <a:bodyPr/>
          <a:lstStyle/>
          <a:p>
            <a:fld id="{E45262EC-4E6A-5E46-8C78-A3FC6B0BE787}" type="slidenum">
              <a:rPr lang="en-GB" sz="1000">
                <a:solidFill>
                  <a:schemeClr val="accent1"/>
                </a:solidFill>
              </a:rPr>
              <a:pPr/>
              <a:t>12</a:t>
            </a:fld>
            <a:endParaRPr lang="en-GB" sz="1000" dirty="0">
              <a:solidFill>
                <a:schemeClr val="accent1"/>
              </a:solidFill>
            </a:endParaRPr>
          </a:p>
        </p:txBody>
      </p:sp>
      <p:sp>
        <p:nvSpPr>
          <p:cNvPr id="23554" name="Titel 1"/>
          <p:cNvSpPr>
            <a:spLocks noGrp="1"/>
          </p:cNvSpPr>
          <p:nvPr>
            <p:ph type="title"/>
          </p:nvPr>
        </p:nvSpPr>
        <p:spPr>
          <a:xfrm>
            <a:off x="1696097" y="3454192"/>
            <a:ext cx="8948774" cy="1527468"/>
          </a:xfrm>
        </p:spPr>
        <p:txBody>
          <a:bodyPr>
            <a:normAutofit fontScale="90000"/>
          </a:bodyPr>
          <a:lstStyle/>
          <a:p>
            <a:pPr algn="l"/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>Beratung für den niedergelassenen Arzt</a:t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>Weidemoor 4c</a:t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>21033 Hamburg</a:t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/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>+49 172 40 92 338</a:t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>contact@mt-concilium.com </a:t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/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endParaRPr lang="de-DE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474" y="557843"/>
            <a:ext cx="3137942" cy="2006839"/>
          </a:xfrm>
          <a:prstGeom prst="rect">
            <a:avLst/>
          </a:prstGeom>
        </p:spPr>
      </p:pic>
      <p:sp>
        <p:nvSpPr>
          <p:cNvPr id="11" name="Titel 1"/>
          <p:cNvSpPr txBox="1">
            <a:spLocks/>
          </p:cNvSpPr>
          <p:nvPr/>
        </p:nvSpPr>
        <p:spPr>
          <a:xfrm>
            <a:off x="1681491" y="2564681"/>
            <a:ext cx="7554233" cy="676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>
                <a:solidFill>
                  <a:schemeClr val="bg1">
                    <a:lumMod val="50000"/>
                  </a:schemeClr>
                </a:solidFill>
              </a:rPr>
              <a:t>Michal Teichmann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1198519" y="1091958"/>
            <a:ext cx="8948774" cy="15274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/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endParaRPr lang="de-DE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316154" y="328224"/>
            <a:ext cx="8948774" cy="15274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/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  <a:t/>
            </a:r>
            <a:br>
              <a:rPr lang="de-DE" sz="1800" dirty="0">
                <a:solidFill>
                  <a:srgbClr val="4F81BD"/>
                </a:solidFill>
                <a:latin typeface="Verdana"/>
                <a:cs typeface="Verdana"/>
              </a:rPr>
            </a:br>
            <a:endParaRPr lang="de-DE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949889" y="6345324"/>
            <a:ext cx="885611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baseline="0" noProof="0" dirty="0">
                <a:solidFill>
                  <a:srgbClr val="4F81BD"/>
                </a:solidFill>
              </a:rPr>
              <a:t>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>
                <a:solidFill>
                  <a:srgbClr val="4F81BD"/>
                </a:solidFill>
              </a:rPr>
              <a:t> 3.7.2020</a:t>
            </a:r>
            <a:r>
              <a:rPr lang="de-DE" sz="1000" baseline="0" noProof="0">
                <a:solidFill>
                  <a:srgbClr val="4F81BD"/>
                </a:solidFill>
              </a:rPr>
              <a:t>          </a:t>
            </a:r>
            <a:endParaRPr lang="de-DE" sz="1000" noProof="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045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2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97081" y="1443069"/>
            <a:ext cx="9217098" cy="936000"/>
          </a:xfrm>
        </p:spPr>
        <p:txBody>
          <a:bodyPr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</a:rPr>
              <a:t>Vorbemerkungen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129035" y="2456892"/>
            <a:ext cx="9937104" cy="2844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Optimum und Realität in der Praxishygiene</a:t>
            </a:r>
          </a:p>
          <a:p>
            <a:pPr marL="342900" lvl="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Information statt Belehrung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Ausgangspunkt durchschnittlicher Wissensstand und Hygienestandard</a:t>
            </a:r>
          </a:p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Quelle: Hygieneleitfaden des „Kompetenzzentrums Hygiene und Medizinprodukte“ der </a:t>
            </a:r>
            <a:r>
              <a:rPr lang="de-DE" sz="2400" dirty="0" err="1">
                <a:solidFill>
                  <a:srgbClr val="4F81BD"/>
                </a:solidFill>
              </a:rPr>
              <a:t>KV‘s</a:t>
            </a:r>
            <a:r>
              <a:rPr lang="de-DE" sz="2400" dirty="0">
                <a:solidFill>
                  <a:srgbClr val="4F81BD"/>
                </a:solidFill>
              </a:rPr>
              <a:t> und </a:t>
            </a:r>
            <a:r>
              <a:rPr lang="de-DE" sz="2400">
                <a:solidFill>
                  <a:srgbClr val="4F81BD"/>
                </a:solidFill>
              </a:rPr>
              <a:t>der KBV</a:t>
            </a:r>
            <a:endParaRPr lang="de-DE" sz="2400" dirty="0">
              <a:solidFill>
                <a:srgbClr val="4F81BD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949889" y="6381328"/>
            <a:ext cx="8820106" cy="18002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baseline="0" noProof="0" dirty="0">
                <a:solidFill>
                  <a:srgbClr val="4F81BD"/>
                </a:solidFill>
              </a:rPr>
              <a:t> Augenärzte in </a:t>
            </a:r>
            <a:r>
              <a:rPr lang="de-DE" sz="1000" baseline="0" noProof="0" dirty="0" err="1">
                <a:solidFill>
                  <a:srgbClr val="4F81BD"/>
                </a:solidFill>
              </a:rPr>
              <a:t>Poppenbüttel</a:t>
            </a:r>
            <a:r>
              <a:rPr lang="de-DE" sz="1000" baseline="0" noProof="0" dirty="0">
                <a:solidFill>
                  <a:srgbClr val="4F81BD"/>
                </a:solidFill>
              </a:rPr>
              <a:t> 3. Juli 2020</a:t>
            </a:r>
            <a:endParaRPr lang="de-DE" sz="1000" noProof="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58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3</a:t>
            </a:fld>
            <a:endParaRPr lang="en-GB" dirty="0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 rotWithShape="1">
          <a:blip r:embed="rId2"/>
          <a:srcRect l="7168" t="10999" r="4664" b="9729"/>
          <a:stretch/>
        </p:blipFill>
        <p:spPr>
          <a:xfrm>
            <a:off x="1849115" y="823878"/>
            <a:ext cx="8064896" cy="5377430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13011" y="368660"/>
            <a:ext cx="9217098" cy="936000"/>
          </a:xfrm>
        </p:spPr>
        <p:txBody>
          <a:bodyPr/>
          <a:lstStyle/>
          <a:p>
            <a:r>
              <a:rPr lang="de-DE" sz="2800" dirty="0">
                <a:solidFill>
                  <a:schemeClr val="bg1">
                    <a:lumMod val="50000"/>
                  </a:schemeClr>
                </a:solidFill>
              </a:rPr>
              <a:t>Rechtsgrundlagen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949889" y="6345324"/>
            <a:ext cx="885611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baseline="0" noProof="0" dirty="0">
                <a:solidFill>
                  <a:srgbClr val="4F81BD"/>
                </a:solidFill>
              </a:rPr>
              <a:t>      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 dirty="0">
                <a:solidFill>
                  <a:srgbClr val="4F81BD"/>
                </a:solidFill>
              </a:rPr>
              <a:t> 3.7.2020</a:t>
            </a:r>
            <a:r>
              <a:rPr lang="de-DE" sz="1000" baseline="0" noProof="0" dirty="0">
                <a:solidFill>
                  <a:srgbClr val="4F81BD"/>
                </a:solidFill>
              </a:rPr>
              <a:t>          </a:t>
            </a:r>
            <a:endParaRPr lang="de-DE" sz="1000" noProof="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25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4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1088740"/>
            <a:ext cx="9217098" cy="936000"/>
          </a:xfrm>
        </p:spPr>
        <p:txBody>
          <a:bodyPr/>
          <a:lstStyle/>
          <a:p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Formalien in Sachen Hygiene</a:t>
            </a:r>
            <a:br>
              <a:rPr lang="de-DE" sz="3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  ... </a:t>
            </a:r>
            <a:r>
              <a:rPr lang="de-DE" sz="2400" i="1" dirty="0">
                <a:solidFill>
                  <a:schemeClr val="bg1">
                    <a:lumMod val="50000"/>
                  </a:schemeClr>
                </a:solidFill>
              </a:rPr>
              <a:t>erstellen, aktualisieren - und erledigt! </a:t>
            </a:r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057027" y="2276872"/>
            <a:ext cx="7416824" cy="34231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Hygieneplan und aktuelles QM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Reinigungs- und Desinfektionsplan. Dafür </a:t>
            </a:r>
          </a:p>
          <a:p>
            <a:pPr marL="1714500" lvl="3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Arbeitsanweisung</a:t>
            </a:r>
          </a:p>
          <a:p>
            <a:pPr marL="1714500" lvl="3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Checklisten 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Gefahrstoffliste (inkl. Sicherheitsdatenblätter u. Betriebsanweisung)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Risikoeinstufung der chirurgische Instrumente 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Herstellernachweis für die chirurgischen Instrumente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Schulung aller Mitarbeiter einmal pro Jahr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49889" y="6381328"/>
            <a:ext cx="8820106" cy="18002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pPr lvl="0"/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baseline="0" noProof="0" dirty="0">
                <a:solidFill>
                  <a:srgbClr val="4F81BD"/>
                </a:solidFill>
              </a:rPr>
              <a:t>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 dirty="0">
                <a:solidFill>
                  <a:srgbClr val="4F81BD"/>
                </a:solidFill>
              </a:rPr>
              <a:t> 3.7.2020</a:t>
            </a:r>
            <a:endParaRPr lang="de-DE" sz="1000" noProof="0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624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5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1088740"/>
            <a:ext cx="9217098" cy="936000"/>
          </a:xfrm>
        </p:spPr>
        <p:txBody>
          <a:bodyPr/>
          <a:lstStyle/>
          <a:p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Die Hygieneerosion (1)</a:t>
            </a:r>
            <a:br>
              <a:rPr lang="de-DE" sz="3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de-DE" sz="2400" i="1" dirty="0">
                <a:solidFill>
                  <a:schemeClr val="bg1">
                    <a:lumMod val="50000"/>
                  </a:schemeClr>
                </a:solidFill>
              </a:rPr>
              <a:t>von alleine, schleichend, ohne bösen Willen, sich beschleunigend  </a:t>
            </a:r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098179" y="2274102"/>
            <a:ext cx="10508020" cy="3711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Alterung der Möbel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Neue Vorschriften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Hygiene wird zur C-Priorität im Tagesgeschäft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MFA missbilligen die Vorschriften </a:t>
            </a:r>
            <a:r>
              <a:rPr lang="de-DE" sz="2400">
                <a:solidFill>
                  <a:srgbClr val="4F81BD"/>
                </a:solidFill>
              </a:rPr>
              <a:t>und entscheiden </a:t>
            </a:r>
            <a:r>
              <a:rPr lang="de-DE" sz="2400" dirty="0">
                <a:solidFill>
                  <a:srgbClr val="4F81BD"/>
                </a:solidFill>
              </a:rPr>
              <a:t>sich für Nichteinhaltung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Schlechte Gewohnheiten schleichen sich ein und setzen sich fest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Reinigungskräfte wischen runde Ecken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Fehlende Kontrolle durch den Arzt</a:t>
            </a:r>
          </a:p>
          <a:p>
            <a:pPr marL="342900" lvl="0" indent="-342900">
              <a:spcAft>
                <a:spcPts val="600"/>
              </a:spcAft>
              <a:buSzPct val="100000"/>
              <a:buBlip>
                <a:blip r:embed="rId2"/>
              </a:buBlip>
            </a:pPr>
            <a:endParaRPr lang="de-DE" sz="1400" dirty="0">
              <a:solidFill>
                <a:srgbClr val="4F81BD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949889" y="6345324"/>
            <a:ext cx="885611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baseline="0" noProof="0" dirty="0">
                <a:solidFill>
                  <a:srgbClr val="4F81BD"/>
                </a:solidFill>
              </a:rPr>
              <a:t>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 dirty="0">
                <a:solidFill>
                  <a:srgbClr val="4F81BD"/>
                </a:solidFill>
              </a:rPr>
              <a:t> 3.7.2020</a:t>
            </a:r>
          </a:p>
        </p:txBody>
      </p:sp>
    </p:spTree>
    <p:extLst>
      <p:ext uri="{BB962C8B-B14F-4D97-AF65-F5344CB8AC3E}">
        <p14:creationId xmlns:p14="http://schemas.microsoft.com/office/powerpoint/2010/main" val="6458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6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1088740"/>
            <a:ext cx="9217098" cy="936000"/>
          </a:xfrm>
        </p:spPr>
        <p:txBody>
          <a:bodyPr/>
          <a:lstStyle/>
          <a:p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Die Hygieneerosion (2)</a:t>
            </a:r>
            <a:br>
              <a:rPr lang="de-DE" sz="3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de-DE" sz="2400" i="1" dirty="0">
                <a:solidFill>
                  <a:schemeClr val="bg1">
                    <a:lumMod val="50000"/>
                  </a:schemeClr>
                </a:solidFill>
              </a:rPr>
              <a:t>... jederzeit eine gute Ausrede</a:t>
            </a:r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057027" y="2636912"/>
            <a:ext cx="10508020" cy="3063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Dienst am Patienten ist wichtiger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Personalmangel bzw. schlechte Schichtplanung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„Mitdenkende“ MFA bewerten die Regeln als unnötig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Fehlende Sanktionierung durch den Arzt bei ersten Erosionsanzeichen 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Kompetenz und Autorität der Hygienebeauftragten zu gering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Der Arzt sollte ein gutes Vorbild sein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49889" y="6345324"/>
            <a:ext cx="885611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baseline="0" noProof="0" dirty="0">
                <a:solidFill>
                  <a:srgbClr val="4F81BD"/>
                </a:solidFill>
              </a:rPr>
              <a:t>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 dirty="0">
                <a:solidFill>
                  <a:srgbClr val="4F81BD"/>
                </a:solidFill>
              </a:rPr>
              <a:t> 3.7.2020</a:t>
            </a:r>
          </a:p>
        </p:txBody>
      </p:sp>
    </p:spTree>
    <p:extLst>
      <p:ext uri="{BB962C8B-B14F-4D97-AF65-F5344CB8AC3E}">
        <p14:creationId xmlns:p14="http://schemas.microsoft.com/office/powerpoint/2010/main" val="1128824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7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5019" y="1088740"/>
            <a:ext cx="9217098" cy="936000"/>
          </a:xfrm>
        </p:spPr>
        <p:txBody>
          <a:bodyPr/>
          <a:lstStyle/>
          <a:p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Die Hygienebeauftragte </a:t>
            </a:r>
            <a:br>
              <a:rPr lang="de-DE" sz="3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  ... </a:t>
            </a:r>
            <a:r>
              <a:rPr lang="de-DE" sz="2400" i="1" dirty="0">
                <a:solidFill>
                  <a:schemeClr val="bg1">
                    <a:lumMod val="50000"/>
                  </a:schemeClr>
                </a:solidFill>
              </a:rPr>
              <a:t>eine verantwortungsvolle Aufgabe </a:t>
            </a:r>
          </a:p>
        </p:txBody>
      </p:sp>
      <p:sp>
        <p:nvSpPr>
          <p:cNvPr id="7" name="Inhaltsplatzhalter 13"/>
          <p:cNvSpPr txBox="1">
            <a:spLocks/>
          </p:cNvSpPr>
          <p:nvPr/>
        </p:nvSpPr>
        <p:spPr>
          <a:xfrm>
            <a:off x="1057027" y="2276872"/>
            <a:ext cx="10508020" cy="3423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Ernennung einer Hygienebeauftragten - Expertin und Vorbild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Gute Schulung - Kompetenz macht stark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Zeitrahmen für diese zusätzliche Tätigkeit geben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Sorgfältige Auswahl – Interesse und Hackordnung beachten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Beachtung und Privilegierung der Hygienebeauftragten als          Primus-Inter-Pares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400" dirty="0">
                <a:solidFill>
                  <a:srgbClr val="4F81BD"/>
                </a:solidFill>
              </a:rPr>
              <a:t>Planbare und regelmäßige Kontrolle durch den Arzt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49889" y="6345324"/>
            <a:ext cx="885611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baseline="0" noProof="0" dirty="0">
                <a:solidFill>
                  <a:srgbClr val="4F81BD"/>
                </a:solidFill>
              </a:rPr>
              <a:t>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 dirty="0">
                <a:solidFill>
                  <a:srgbClr val="4F81BD"/>
                </a:solidFill>
              </a:rPr>
              <a:t> 3.7.2020</a:t>
            </a:r>
          </a:p>
        </p:txBody>
      </p:sp>
    </p:spTree>
    <p:extLst>
      <p:ext uri="{BB962C8B-B14F-4D97-AF65-F5344CB8AC3E}">
        <p14:creationId xmlns:p14="http://schemas.microsoft.com/office/powerpoint/2010/main" val="1700890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8</a:t>
            </a:fld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96987" y="404664"/>
            <a:ext cx="9217098" cy="936000"/>
          </a:xfrm>
        </p:spPr>
        <p:txBody>
          <a:bodyPr/>
          <a:lstStyle/>
          <a:p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Der Hygieneleitfaden </a:t>
            </a:r>
            <a:br>
              <a:rPr lang="de-DE" sz="3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  ... </a:t>
            </a:r>
            <a:r>
              <a:rPr lang="de-DE" sz="2400" i="1" dirty="0">
                <a:solidFill>
                  <a:schemeClr val="bg1">
                    <a:lumMod val="50000"/>
                  </a:schemeClr>
                </a:solidFill>
              </a:rPr>
              <a:t>Gliederung der Regeln</a:t>
            </a:r>
          </a:p>
        </p:txBody>
      </p:sp>
      <p:sp>
        <p:nvSpPr>
          <p:cNvPr id="6" name="Inhaltsplatzhalter 13"/>
          <p:cNvSpPr txBox="1">
            <a:spLocks/>
          </p:cNvSpPr>
          <p:nvPr/>
        </p:nvSpPr>
        <p:spPr>
          <a:xfrm>
            <a:off x="1417067" y="5877272"/>
            <a:ext cx="7164796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Arbeitsschutz und Arbeitssicherheit </a:t>
            </a:r>
          </a:p>
        </p:txBody>
      </p:sp>
      <p:sp>
        <p:nvSpPr>
          <p:cNvPr id="8" name="Inhaltsplatzhalter 13"/>
          <p:cNvSpPr txBox="1">
            <a:spLocks/>
          </p:cNvSpPr>
          <p:nvPr/>
        </p:nvSpPr>
        <p:spPr>
          <a:xfrm>
            <a:off x="4225379" y="1448780"/>
            <a:ext cx="6264696" cy="18362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Personalhygiene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Umgebungshygiene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Hygiene bei Behandlung von Patienten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Hygiene bei infektiösen Patienten</a:t>
            </a:r>
          </a:p>
          <a:p>
            <a:pPr marL="800100" lvl="1" indent="-342900">
              <a:spcAft>
                <a:spcPts val="18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Hygiene bei Medikamenten und Impfstoffen</a:t>
            </a:r>
          </a:p>
          <a:p>
            <a:pPr lvl="1">
              <a:spcAft>
                <a:spcPts val="1800"/>
              </a:spcAft>
              <a:buSzPct val="100000"/>
            </a:pPr>
            <a:endParaRPr lang="de-DE" sz="1900" dirty="0">
              <a:solidFill>
                <a:srgbClr val="4F81BD"/>
              </a:solidFill>
            </a:endParaRPr>
          </a:p>
        </p:txBody>
      </p:sp>
      <p:sp>
        <p:nvSpPr>
          <p:cNvPr id="9" name="Inhaltsplatzhalter 13"/>
          <p:cNvSpPr txBox="1">
            <a:spLocks/>
          </p:cNvSpPr>
          <p:nvPr/>
        </p:nvSpPr>
        <p:spPr>
          <a:xfrm>
            <a:off x="1345059" y="1448780"/>
            <a:ext cx="7164796" cy="6120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Hygienemanagement </a:t>
            </a:r>
            <a:br>
              <a:rPr lang="de-DE" sz="1900" dirty="0">
                <a:solidFill>
                  <a:srgbClr val="4F81BD"/>
                </a:solidFill>
              </a:rPr>
            </a:br>
            <a:r>
              <a:rPr lang="de-DE" sz="1900" dirty="0">
                <a:solidFill>
                  <a:srgbClr val="4F81BD"/>
                </a:solidFill>
              </a:rPr>
              <a:t>in der Arztpraxis</a:t>
            </a:r>
          </a:p>
        </p:txBody>
      </p:sp>
      <p:sp>
        <p:nvSpPr>
          <p:cNvPr id="10" name="Inhaltsplatzhalter 13"/>
          <p:cNvSpPr txBox="1">
            <a:spLocks/>
          </p:cNvSpPr>
          <p:nvPr/>
        </p:nvSpPr>
        <p:spPr>
          <a:xfrm>
            <a:off x="1381063" y="3392996"/>
            <a:ext cx="7236804" cy="396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Medizinprodukte</a:t>
            </a:r>
          </a:p>
        </p:txBody>
      </p:sp>
      <p:sp>
        <p:nvSpPr>
          <p:cNvPr id="12" name="Inhaltsplatzhalter 13"/>
          <p:cNvSpPr txBox="1">
            <a:spLocks/>
          </p:cNvSpPr>
          <p:nvPr/>
        </p:nvSpPr>
        <p:spPr>
          <a:xfrm>
            <a:off x="4225379" y="3392996"/>
            <a:ext cx="5832648" cy="216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Definition, Pflichten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Hygiene bei der Aufbereitung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Einstufung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Anforderung an die Schritte der Aufbereitung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Aufbereitungsverfahren</a:t>
            </a:r>
          </a:p>
          <a:p>
            <a:pPr marL="1257300" lvl="2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1900" dirty="0">
                <a:solidFill>
                  <a:srgbClr val="4F81BD"/>
                </a:solidFill>
              </a:rPr>
              <a:t>Alternativen zur Aufbereitung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949889" y="6345324"/>
            <a:ext cx="885611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noProof="0" dirty="0">
                <a:solidFill>
                  <a:srgbClr val="4F81BD"/>
                </a:solidFill>
              </a:rPr>
              <a:t>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 dirty="0">
                <a:solidFill>
                  <a:srgbClr val="4F81BD"/>
                </a:solidFill>
              </a:rPr>
              <a:t> 3.7.2020</a:t>
            </a:r>
          </a:p>
        </p:txBody>
      </p:sp>
    </p:spTree>
    <p:extLst>
      <p:ext uri="{BB962C8B-B14F-4D97-AF65-F5344CB8AC3E}">
        <p14:creationId xmlns:p14="http://schemas.microsoft.com/office/powerpoint/2010/main" val="718039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Praktische Beispiele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57EF-837F-4318-A064-39BF3A5FF2B5}" type="slidenum">
              <a:rPr lang="en-GB" smtClean="0"/>
              <a:t>9</a:t>
            </a:fld>
            <a:endParaRPr lang="en-GB" dirty="0"/>
          </a:p>
        </p:txBody>
      </p:sp>
      <p:sp>
        <p:nvSpPr>
          <p:cNvPr id="8" name="Textfeld 7"/>
          <p:cNvSpPr txBox="1"/>
          <p:nvPr/>
        </p:nvSpPr>
        <p:spPr>
          <a:xfrm>
            <a:off x="552971" y="1243499"/>
            <a:ext cx="8136904" cy="469359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lvl="1">
              <a:spcAft>
                <a:spcPts val="600"/>
              </a:spcAft>
              <a:buSzPct val="100000"/>
            </a:pPr>
            <a:r>
              <a:rPr lang="de-DE" sz="2200" dirty="0">
                <a:solidFill>
                  <a:srgbClr val="558ED5"/>
                </a:solidFill>
              </a:rPr>
              <a:t>Im Labor: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200" dirty="0">
                <a:solidFill>
                  <a:srgbClr val="558ED5"/>
                </a:solidFill>
              </a:rPr>
              <a:t>Blutentnahme und Patientenkontakt immer mit Handschuhen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200" dirty="0">
                <a:solidFill>
                  <a:srgbClr val="558ED5"/>
                </a:solidFill>
              </a:rPr>
              <a:t>Desinfektion der Einstichstelle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200" dirty="0">
                <a:solidFill>
                  <a:srgbClr val="558ED5"/>
                </a:solidFill>
              </a:rPr>
              <a:t>Blutentnahmestuhl und Liege nach jedem Patientenkontakt mit Schnelldesinfektion abwischen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200" dirty="0">
                <a:solidFill>
                  <a:srgbClr val="558ED5"/>
                </a:solidFill>
              </a:rPr>
              <a:t>Flächen regelmäßig mit Schnelldesinfektion abwischen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200" dirty="0">
                <a:solidFill>
                  <a:srgbClr val="558ED5"/>
                </a:solidFill>
              </a:rPr>
              <a:t>Urinbecher nicht auf die Oberfläche stellen, sondern auf die Spüle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200" dirty="0">
                <a:solidFill>
                  <a:srgbClr val="558ED5"/>
                </a:solidFill>
              </a:rPr>
              <a:t>Schränke, Schubladen und Kühlschrank 1 Mal im Quartal reinigen und desinfizieren</a:t>
            </a:r>
          </a:p>
          <a:p>
            <a:pPr marL="800100" lvl="1" indent="-342900">
              <a:spcAft>
                <a:spcPts val="600"/>
              </a:spcAft>
              <a:buSzPct val="100000"/>
              <a:buBlip>
                <a:blip r:embed="rId2"/>
              </a:buBlip>
            </a:pPr>
            <a:r>
              <a:rPr lang="de-DE" sz="2200" dirty="0">
                <a:solidFill>
                  <a:srgbClr val="558ED5"/>
                </a:solidFill>
              </a:rPr>
              <a:t>Schütten nach dem First In First out Prinzip </a:t>
            </a:r>
            <a:r>
              <a:rPr lang="de-DE" sz="2200" dirty="0" err="1">
                <a:solidFill>
                  <a:srgbClr val="558ED5"/>
                </a:solidFill>
              </a:rPr>
              <a:t>befüllen</a:t>
            </a:r>
            <a:endParaRPr lang="de-DE" sz="2200" dirty="0">
              <a:solidFill>
                <a:srgbClr val="558ED5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949889" y="6345324"/>
            <a:ext cx="8856110" cy="288032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>
              <a:defRPr sz="1200">
                <a:solidFill>
                  <a:srgbClr val="5E6872"/>
                </a:solidFill>
              </a:defRPr>
            </a:lvl1pPr>
          </a:lstStyle>
          <a:p>
            <a:r>
              <a:rPr lang="de-DE" sz="1000" baseline="0" noProof="0" dirty="0" err="1">
                <a:solidFill>
                  <a:schemeClr val="accent1"/>
                </a:solidFill>
              </a:rPr>
              <a:t>mt-concilium</a:t>
            </a:r>
            <a:r>
              <a:rPr lang="de-DE" sz="1000" baseline="0" noProof="0" dirty="0">
                <a:solidFill>
                  <a:schemeClr val="accent1"/>
                </a:solidFill>
              </a:rPr>
              <a:t> – Michal Teichmann – </a:t>
            </a:r>
            <a:r>
              <a:rPr lang="de-DE" sz="1000" noProof="0" dirty="0">
                <a:solidFill>
                  <a:srgbClr val="4F81BD"/>
                </a:solidFill>
              </a:rPr>
              <a:t>Praxisberaterin </a:t>
            </a:r>
            <a:r>
              <a:rPr lang="de-DE" sz="1000" baseline="0" noProof="0" dirty="0">
                <a:solidFill>
                  <a:srgbClr val="4F81BD"/>
                </a:solidFill>
              </a:rPr>
              <a:t>|  Weidemoor 4c , 21033 Hamburg |  </a:t>
            </a:r>
            <a:r>
              <a:rPr lang="de-DE" sz="1000" baseline="0" noProof="0" dirty="0">
                <a:solidFill>
                  <a:srgbClr val="4F81BD"/>
                </a:solidFill>
                <a:hlinkClick r:id="rId3"/>
              </a:rPr>
              <a:t>www.mt-concilium.com</a:t>
            </a:r>
            <a:r>
              <a:rPr lang="de-DE" sz="1000" noProof="0" dirty="0">
                <a:solidFill>
                  <a:srgbClr val="4F81BD"/>
                </a:solidFill>
              </a:rPr>
              <a:t> </a:t>
            </a:r>
            <a:r>
              <a:rPr lang="de-DE" sz="1000" dirty="0">
                <a:solidFill>
                  <a:srgbClr val="4F81BD"/>
                </a:solidFill>
              </a:rPr>
              <a:t>Augenärzte in </a:t>
            </a:r>
            <a:r>
              <a:rPr lang="de-DE" sz="1000" dirty="0" err="1">
                <a:solidFill>
                  <a:srgbClr val="4F81BD"/>
                </a:solidFill>
              </a:rPr>
              <a:t>Poppenbüttel</a:t>
            </a:r>
            <a:r>
              <a:rPr lang="de-DE" sz="1000" dirty="0">
                <a:solidFill>
                  <a:srgbClr val="4F81BD"/>
                </a:solidFill>
              </a:rPr>
              <a:t> 3.7.2020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2910" t="5424" r="5935" b="16320"/>
          <a:stretch/>
        </p:blipFill>
        <p:spPr>
          <a:xfrm>
            <a:off x="8725879" y="1232756"/>
            <a:ext cx="2884689" cy="2412268"/>
          </a:xfrm>
          <a:prstGeom prst="rect">
            <a:avLst/>
          </a:prstGeom>
          <a:effectLst>
            <a:softEdge rad="254000"/>
          </a:effectLst>
        </p:spPr>
      </p:pic>
    </p:spTree>
    <p:extLst>
      <p:ext uri="{BB962C8B-B14F-4D97-AF65-F5344CB8AC3E}">
        <p14:creationId xmlns:p14="http://schemas.microsoft.com/office/powerpoint/2010/main" val="2971094918"/>
      </p:ext>
    </p:extLst>
  </p:cSld>
  <p:clrMapOvr>
    <a:masterClrMapping/>
  </p:clrMapOvr>
</p:sld>
</file>

<file path=ppt/theme/theme1.xml><?xml version="1.0" encoding="utf-8"?>
<a:theme xmlns:a="http://schemas.openxmlformats.org/drawingml/2006/main" name="Praxis auf Kurs (2015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zt auf Kurs">
      <a:majorFont>
        <a:latin typeface="Futura Std Medium"/>
        <a:ea typeface=""/>
        <a:cs typeface=""/>
      </a:majorFont>
      <a:minorFont>
        <a:latin typeface="Futura Std Book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 anchor="ctr" anchorCtr="0">
        <a:spAutoFit/>
      </a:bodyPr>
      <a:lstStyle>
        <a:defPPr algn="ctr">
          <a:lnSpc>
            <a:spcPct val="90000"/>
          </a:lnSpc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PT-Vorlage_Arzt-auf-Kurs_Breitbild_v00.potx" id="{DE30427C-E5D2-449C-B4B8-8F59BE960DA4}" vid="{2A84BE4E-AD4C-473F-BD15-45767E64D22B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625</Words>
  <Application>Microsoft Macintosh PowerPoint</Application>
  <PresentationFormat>Benutzerdefiniert</PresentationFormat>
  <Paragraphs>105</Paragraphs>
  <Slides>12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Praxis auf Kurs (2015)</vt:lpstr>
      <vt:lpstr>Herzlich Willkommen</vt:lpstr>
      <vt:lpstr>Vorbemerkungen</vt:lpstr>
      <vt:lpstr>Rechtsgrundlagen </vt:lpstr>
      <vt:lpstr>Formalien in Sachen Hygiene   ... erstellen, aktualisieren - und erledigt! </vt:lpstr>
      <vt:lpstr>Die Hygieneerosion (1)   von alleine, schleichend, ohne bösen Willen, sich beschleunigend  </vt:lpstr>
      <vt:lpstr>Die Hygieneerosion (2)   ... jederzeit eine gute Ausrede</vt:lpstr>
      <vt:lpstr>Die Hygienebeauftragte    ... eine verantwortungsvolle Aufgabe </vt:lpstr>
      <vt:lpstr>Der Hygieneleitfaden    ... Gliederung der Regeln</vt:lpstr>
      <vt:lpstr>Praktische Beispiele</vt:lpstr>
      <vt:lpstr>Instrumentenaufbereitung</vt:lpstr>
      <vt:lpstr>Fazit</vt:lpstr>
      <vt:lpstr>Beratung für den niedergelassenen Arzt Weidemoor 4c 21033 Hamburg  +49 172 40 92 338 contact@mt-concilium.com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 Claus Lamprecht</dc:creator>
  <cp:lastModifiedBy>xx xx</cp:lastModifiedBy>
  <cp:revision>231</cp:revision>
  <cp:lastPrinted>2016-01-06T08:59:02Z</cp:lastPrinted>
  <dcterms:created xsi:type="dcterms:W3CDTF">2015-08-23T20:50:50Z</dcterms:created>
  <dcterms:modified xsi:type="dcterms:W3CDTF">2020-07-28T20:09:57Z</dcterms:modified>
</cp:coreProperties>
</file>