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93" r:id="rId2"/>
    <p:sldId id="283" r:id="rId3"/>
    <p:sldId id="282" r:id="rId4"/>
    <p:sldId id="284" r:id="rId5"/>
    <p:sldId id="285" r:id="rId6"/>
    <p:sldId id="286" r:id="rId7"/>
    <p:sldId id="287" r:id="rId8"/>
    <p:sldId id="288" r:id="rId9"/>
    <p:sldId id="290" r:id="rId10"/>
    <p:sldId id="294" r:id="rId11"/>
    <p:sldId id="289" r:id="rId12"/>
    <p:sldId id="292" r:id="rId13"/>
  </p:sldIdLst>
  <p:sldSz cx="12195175" cy="6858000"/>
  <p:notesSz cx="6799263" cy="9929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orient="horz" pos="1434">
          <p15:clr>
            <a:srgbClr val="A4A3A4"/>
          </p15:clr>
        </p15:guide>
        <p15:guide id="3" orient="horz" pos="2886">
          <p15:clr>
            <a:srgbClr val="A4A3A4"/>
          </p15:clr>
        </p15:guide>
        <p15:guide id="4" orient="horz" pos="255">
          <p15:clr>
            <a:srgbClr val="A4A3A4"/>
          </p15:clr>
        </p15:guide>
        <p15:guide id="5" orient="horz" pos="3997">
          <p15:clr>
            <a:srgbClr val="A4A3A4"/>
          </p15:clr>
        </p15:guide>
        <p15:guide id="6" orient="horz" pos="958">
          <p15:clr>
            <a:srgbClr val="A4A3A4"/>
          </p15:clr>
        </p15:guide>
        <p15:guide id="7" pos="3841">
          <p15:clr>
            <a:srgbClr val="A4A3A4"/>
          </p15:clr>
        </p15:guide>
        <p15:guide id="8" pos="439">
          <p15:clr>
            <a:srgbClr val="A4A3A4"/>
          </p15:clr>
        </p15:guide>
        <p15:guide id="9" pos="7243">
          <p15:clr>
            <a:srgbClr val="A4A3A4"/>
          </p15:clr>
        </p15:guide>
        <p15:guide id="10" pos="2571">
          <p15:clr>
            <a:srgbClr val="A4A3A4"/>
          </p15:clr>
        </p15:guide>
        <p15:guide id="11" pos="5111">
          <p15:clr>
            <a:srgbClr val="A4A3A4"/>
          </p15:clr>
        </p15:guide>
        <p15:guide id="12" pos="3773">
          <p15:clr>
            <a:srgbClr val="A4A3A4"/>
          </p15:clr>
        </p15:guide>
        <p15:guide id="13" pos="390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2929"/>
    <a:srgbClr val="000000"/>
    <a:srgbClr val="EEECE1"/>
    <a:srgbClr val="EE1E24"/>
    <a:srgbClr val="FFFFFF"/>
    <a:srgbClr val="5E6872"/>
    <a:srgbClr val="C0C0C0"/>
    <a:srgbClr val="EE1F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39" autoAdjust="0"/>
    <p:restoredTop sz="93298" autoAdjust="0"/>
  </p:normalViewPr>
  <p:slideViewPr>
    <p:cSldViewPr showGuides="1">
      <p:cViewPr>
        <p:scale>
          <a:sx n="100" d="100"/>
          <a:sy n="100" d="100"/>
        </p:scale>
        <p:origin x="-448" y="-184"/>
      </p:cViewPr>
      <p:guideLst>
        <p:guide orient="horz" pos="2160"/>
        <p:guide orient="horz" pos="1434"/>
        <p:guide orient="horz" pos="2886"/>
        <p:guide orient="horz" pos="255"/>
        <p:guide orient="horz" pos="3997"/>
        <p:guide orient="horz" pos="958"/>
        <p:guide pos="3841"/>
        <p:guide pos="439"/>
        <p:guide pos="7243"/>
        <p:guide pos="2571"/>
        <p:guide pos="5111"/>
        <p:guide pos="3773"/>
        <p:guide pos="39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70" d="100"/>
          <a:sy n="70" d="100"/>
        </p:scale>
        <p:origin x="-3856" y="-120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96438B-4B65-434E-97D4-50319E09329D}" type="datetimeFigureOut">
              <a:rPr lang="de-DE" smtClean="0"/>
              <a:t>27.07.20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EF515-9439-43EB-A539-D1E0E8FB03C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1887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E0D21-E26E-4B5D-A21A-BF079BA50063}" type="datetimeFigureOut">
              <a:rPr lang="en-GB" smtClean="0"/>
              <a:t>27.07.20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2146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DF72C5-CA35-41B1-B21E-EE16A6F54C73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9649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3741" y="404664"/>
            <a:ext cx="2673450" cy="1692000"/>
          </a:xfrm>
          <a:prstGeom prst="rect">
            <a:avLst/>
          </a:prstGeom>
        </p:spPr>
      </p:pic>
      <p:sp>
        <p:nvSpPr>
          <p:cNvPr id="17" name="Textplatzhalter 16"/>
          <p:cNvSpPr>
            <a:spLocks noGrp="1"/>
          </p:cNvSpPr>
          <p:nvPr>
            <p:ph type="body" sz="quarter" idx="14"/>
          </p:nvPr>
        </p:nvSpPr>
        <p:spPr>
          <a:xfrm>
            <a:off x="696913" y="1041977"/>
            <a:ext cx="7416800" cy="378000"/>
          </a:xfrm>
        </p:spPr>
        <p:txBody>
          <a:bodyPr vert="horz" wrap="none" lIns="0" tIns="0" rIns="0" bIns="0" rtlCol="0" anchor="ctr" anchorCtr="0">
            <a:normAutofit/>
          </a:bodyPr>
          <a:lstStyle>
            <a:lvl1pPr>
              <a:defRPr lang="en-GB" sz="2250" dirty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de-DE" dirty="0" smtClean="0"/>
              <a:t>Textmasterformat bearbeiten</a:t>
            </a:r>
            <a:endParaRPr lang="en-GB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96913" y="2276475"/>
            <a:ext cx="10801349" cy="1152525"/>
          </a:xfrm>
        </p:spPr>
        <p:txBody>
          <a:bodyPr wrap="square" bIns="0" anchor="b" anchorCtr="0"/>
          <a:lstStyle>
            <a:lvl1pPr algn="l">
              <a:defRPr sz="3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 noProof="0" dirty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96913" y="3501112"/>
            <a:ext cx="10801349" cy="936000"/>
          </a:xfrm>
        </p:spPr>
        <p:txBody>
          <a:bodyPr>
            <a:normAutofit/>
          </a:bodyPr>
          <a:lstStyle>
            <a:lvl1pPr marL="0" indent="0" algn="l">
              <a:buNone/>
              <a:defRPr sz="2800" b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noProof="0" dirty="0" smtClean="0"/>
              <a:t>Formatvorlage des Untertitelmasters durch Klicken bearbeiten</a:t>
            </a:r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AUSGEKUSCHELT – Praxisnahe Mitarbeiterführung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de-DE" noProof="0" smtClean="0"/>
              <a:t>‹Nr.›</a:t>
            </a:fld>
            <a:endParaRPr lang="de-DE" noProof="0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5"/>
          </p:nvPr>
        </p:nvSpPr>
        <p:spPr>
          <a:xfrm>
            <a:off x="2604638" y="4329584"/>
            <a:ext cx="3384550" cy="1763712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tabLst>
                <a:tab pos="542925" algn="l"/>
              </a:tabLst>
              <a:defRPr sz="2400">
                <a:solidFill>
                  <a:schemeClr val="tx1"/>
                </a:solidFill>
              </a:defRPr>
            </a:lvl1pPr>
            <a:lvl2pPr marL="0" indent="0">
              <a:lnSpc>
                <a:spcPct val="90000"/>
              </a:lnSpc>
              <a:spcBef>
                <a:spcPts val="600"/>
              </a:spcBef>
              <a:buNone/>
              <a:tabLst>
                <a:tab pos="542925" algn="l"/>
              </a:tabLst>
              <a:defRPr sz="2000">
                <a:solidFill>
                  <a:schemeClr val="tx1"/>
                </a:solidFill>
              </a:defRPr>
            </a:lvl2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  <a:endParaRPr lang="en-GB" dirty="0"/>
          </a:p>
        </p:txBody>
      </p:sp>
      <p:sp>
        <p:nvSpPr>
          <p:cNvPr id="22" name="Textplatzhalter 19"/>
          <p:cNvSpPr>
            <a:spLocks noGrp="1"/>
          </p:cNvSpPr>
          <p:nvPr>
            <p:ph type="body" sz="quarter" idx="16"/>
          </p:nvPr>
        </p:nvSpPr>
        <p:spPr>
          <a:xfrm>
            <a:off x="6205599" y="4329584"/>
            <a:ext cx="3384550" cy="1763712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tabLst>
                <a:tab pos="542925" algn="l"/>
              </a:tabLst>
              <a:defRPr sz="2400">
                <a:solidFill>
                  <a:schemeClr val="tx1"/>
                </a:solidFill>
              </a:defRPr>
            </a:lvl1pPr>
            <a:lvl2pPr marL="0" indent="0">
              <a:lnSpc>
                <a:spcPct val="90000"/>
              </a:lnSpc>
              <a:spcBef>
                <a:spcPts val="600"/>
              </a:spcBef>
              <a:buNone/>
              <a:tabLst>
                <a:tab pos="542925" algn="l"/>
              </a:tabLst>
              <a:defRPr sz="2000">
                <a:solidFill>
                  <a:schemeClr val="tx1"/>
                </a:solidFill>
              </a:defRPr>
            </a:lvl2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  <a:endParaRPr lang="en-GB" dirty="0"/>
          </a:p>
        </p:txBody>
      </p:sp>
      <p:sp>
        <p:nvSpPr>
          <p:cNvPr id="14" name="Textfeld 13"/>
          <p:cNvSpPr txBox="1"/>
          <p:nvPr userDrawn="1"/>
        </p:nvSpPr>
        <p:spPr>
          <a:xfrm>
            <a:off x="696913" y="6345324"/>
            <a:ext cx="7200000" cy="252000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defPPr>
              <a:defRPr lang="de-DE"/>
            </a:defPPr>
            <a:lvl1pPr>
              <a:defRPr sz="1200">
                <a:solidFill>
                  <a:srgbClr val="5E6872"/>
                </a:solidFill>
              </a:defRPr>
            </a:lvl1pPr>
          </a:lstStyle>
          <a:p>
            <a:pPr lvl="0"/>
            <a:r>
              <a:rPr lang="de-DE" sz="1000" noProof="0" dirty="0" smtClean="0">
                <a:solidFill>
                  <a:schemeClr val="accent1"/>
                </a:solidFill>
              </a:rPr>
              <a:t>© Praxis auf Kurs – Praxisberatung für Mediziner</a:t>
            </a:r>
            <a:r>
              <a:rPr lang="de-DE" sz="1000" baseline="0" noProof="0" dirty="0" smtClean="0">
                <a:solidFill>
                  <a:schemeClr val="accent1"/>
                </a:solidFill>
              </a:rPr>
              <a:t>  |</a:t>
            </a:r>
            <a:r>
              <a:rPr lang="de-DE" sz="1000" baseline="0" noProof="0" dirty="0" smtClean="0">
                <a:solidFill>
                  <a:srgbClr val="EE1E24"/>
                </a:solidFill>
              </a:rPr>
              <a:t>  </a:t>
            </a:r>
            <a:r>
              <a:rPr lang="de-DE" sz="1000" baseline="0" noProof="0" dirty="0" smtClean="0">
                <a:solidFill>
                  <a:schemeClr val="tx1"/>
                </a:solidFill>
              </a:rPr>
              <a:t>Bornbarch 16, 22848 Norderstedt  </a:t>
            </a:r>
            <a:r>
              <a:rPr lang="de-DE" sz="1000" baseline="0" noProof="0" dirty="0" smtClean="0">
                <a:solidFill>
                  <a:schemeClr val="accent1"/>
                </a:solidFill>
              </a:rPr>
              <a:t>|</a:t>
            </a:r>
            <a:r>
              <a:rPr lang="de-DE" sz="1000" baseline="0" noProof="0" dirty="0" smtClean="0">
                <a:solidFill>
                  <a:schemeClr val="tx1"/>
                </a:solidFill>
              </a:rPr>
              <a:t>  www.praxis-auf-kurs.de</a:t>
            </a:r>
            <a:endParaRPr lang="de-DE" sz="10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90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spcBef>
                <a:spcPts val="1800"/>
              </a:spcBef>
              <a:spcAft>
                <a:spcPts val="0"/>
              </a:spcAft>
              <a:defRPr>
                <a:solidFill>
                  <a:schemeClr val="accent1"/>
                </a:solidFill>
              </a:defRPr>
            </a:lvl1pPr>
            <a:lvl2pPr>
              <a:spcBef>
                <a:spcPts val="600"/>
              </a:spcBef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Die 10 häufigsten Fälle in der Personalverwaltung</a:t>
            </a:r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7720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Fließ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spcBef>
                <a:spcPts val="1800"/>
              </a:spcBef>
              <a:spcAft>
                <a:spcPts val="0"/>
              </a:spcAft>
              <a:defRPr>
                <a:solidFill>
                  <a:schemeClr val="accent1"/>
                </a:solidFill>
              </a:defRPr>
            </a:lvl1pPr>
            <a:lvl2pPr marL="0" indent="0">
              <a:lnSpc>
                <a:spcPct val="100000"/>
              </a:lnSpc>
              <a:spcBef>
                <a:spcPts val="1200"/>
              </a:spcBef>
              <a:buNone/>
              <a:defRPr sz="2400">
                <a:solidFill>
                  <a:schemeClr val="tx1"/>
                </a:solidFill>
              </a:defRPr>
            </a:lvl2pPr>
            <a:lvl3pPr marL="357188" indent="-357188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</a:defRPr>
            </a:lvl3pPr>
            <a:lvl4pPr>
              <a:defRPr>
                <a:solidFill>
                  <a:srgbClr val="292929"/>
                </a:solidFill>
              </a:defRPr>
            </a:lvl4pPr>
            <a:lvl5pPr>
              <a:defRPr>
                <a:solidFill>
                  <a:srgbClr val="292929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Die 10 häufigsten Fälle in der Personalverwaltung</a:t>
            </a:r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483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2 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6205538" y="1520825"/>
            <a:ext cx="5292725" cy="48244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Rechteck 9"/>
          <p:cNvSpPr/>
          <p:nvPr userDrawn="1"/>
        </p:nvSpPr>
        <p:spPr>
          <a:xfrm>
            <a:off x="696912" y="1520825"/>
            <a:ext cx="5292725" cy="48244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Die 10 häufigsten Fälle in der Personalverwaltung</a:t>
            </a:r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96914" y="1520788"/>
            <a:ext cx="5292724" cy="4824000"/>
          </a:xfrm>
        </p:spPr>
        <p:txBody>
          <a:bodyPr lIns="90000" tIns="144000" rIns="90000" bIns="46800">
            <a:noAutofit/>
          </a:bodyPr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300"/>
              </a:spcAft>
              <a:tabLst>
                <a:tab pos="1520825" algn="l"/>
              </a:tabLst>
              <a:defRPr sz="2400" b="0">
                <a:solidFill>
                  <a:srgbClr val="292929"/>
                </a:solidFill>
                <a:latin typeface="+mn-lt"/>
              </a:defRPr>
            </a:lvl1pPr>
          </a:lstStyle>
          <a:p>
            <a:pPr lvl="0"/>
            <a:r>
              <a:rPr lang="de-DE" dirty="0" smtClean="0"/>
              <a:t>Textmasterformat bearbeiten</a:t>
            </a:r>
            <a:endParaRPr lang="en-GB" dirty="0"/>
          </a:p>
        </p:txBody>
      </p:sp>
      <p:sp>
        <p:nvSpPr>
          <p:cNvPr id="8" name="Textplatzhalter 6"/>
          <p:cNvSpPr>
            <a:spLocks noGrp="1"/>
          </p:cNvSpPr>
          <p:nvPr>
            <p:ph type="body" sz="quarter" idx="14"/>
          </p:nvPr>
        </p:nvSpPr>
        <p:spPr>
          <a:xfrm>
            <a:off x="6205538" y="1520788"/>
            <a:ext cx="5292724" cy="4824000"/>
          </a:xfrm>
        </p:spPr>
        <p:txBody>
          <a:bodyPr lIns="90000" tIns="144000" rIns="90000" bIns="46800">
            <a:noAutofit/>
          </a:bodyPr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300"/>
              </a:spcAft>
              <a:tabLst>
                <a:tab pos="1520825" algn="l"/>
              </a:tabLst>
              <a:defRPr sz="2400" b="0">
                <a:solidFill>
                  <a:srgbClr val="292929"/>
                </a:solidFill>
                <a:latin typeface="+mn-lt"/>
              </a:defRPr>
            </a:lvl1pPr>
          </a:lstStyle>
          <a:p>
            <a:pPr lvl="0"/>
            <a:r>
              <a:rPr lang="de-DE" dirty="0" smtClean="0"/>
              <a:t>Textmasterformat bearbeiten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9476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Die 10 häufigsten Fälle in der Personalverwaltung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E257EF-837F-4318-A064-39BF3A5FF2B5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38265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96913" y="2275200"/>
            <a:ext cx="10800000" cy="720000"/>
          </a:xfrm>
        </p:spPr>
        <p:txBody>
          <a:bodyPr vert="horz" lIns="0" tIns="0" rIns="0" bIns="0" rtlCol="0">
            <a:normAutofit/>
          </a:bodyPr>
          <a:lstStyle>
            <a:lvl1pPr>
              <a:defRPr lang="de-DE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6913" y="2817336"/>
            <a:ext cx="10800000" cy="3528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GB" sz="60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Die 10 häufigsten Fälle in der Personalverwaltung</a:t>
            </a:r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‹Nr.›</a:t>
            </a:fld>
            <a:endParaRPr lang="en-GB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3741" y="404664"/>
            <a:ext cx="2673450" cy="1692000"/>
          </a:xfrm>
          <a:prstGeom prst="rect">
            <a:avLst/>
          </a:prstGeom>
        </p:spPr>
      </p:pic>
      <p:sp>
        <p:nvSpPr>
          <p:cNvPr id="9" name="Textfeld 8"/>
          <p:cNvSpPr txBox="1"/>
          <p:nvPr userDrawn="1"/>
        </p:nvSpPr>
        <p:spPr>
          <a:xfrm>
            <a:off x="696913" y="6345324"/>
            <a:ext cx="7200000" cy="252000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defPPr>
              <a:defRPr lang="de-DE"/>
            </a:defPPr>
            <a:lvl1pPr>
              <a:defRPr sz="1200">
                <a:solidFill>
                  <a:srgbClr val="5E6872"/>
                </a:solidFill>
              </a:defRPr>
            </a:lvl1pPr>
          </a:lstStyle>
          <a:p>
            <a:pPr lvl="0"/>
            <a:r>
              <a:rPr lang="de-DE" sz="1000" noProof="0" dirty="0" smtClean="0">
                <a:solidFill>
                  <a:schemeClr val="accent1"/>
                </a:solidFill>
              </a:rPr>
              <a:t>© Praxis auf Kurs – Praxisberatung für Mediziner</a:t>
            </a:r>
            <a:r>
              <a:rPr lang="de-DE" sz="1000" baseline="0" noProof="0" dirty="0" smtClean="0">
                <a:solidFill>
                  <a:schemeClr val="accent1"/>
                </a:solidFill>
              </a:rPr>
              <a:t>  |</a:t>
            </a:r>
            <a:r>
              <a:rPr lang="de-DE" sz="1000" baseline="0" noProof="0" dirty="0" smtClean="0">
                <a:solidFill>
                  <a:srgbClr val="EE1E24"/>
                </a:solidFill>
              </a:rPr>
              <a:t>  </a:t>
            </a:r>
            <a:r>
              <a:rPr lang="de-DE" sz="1000" baseline="0" noProof="0" dirty="0" smtClean="0">
                <a:solidFill>
                  <a:schemeClr val="tx1"/>
                </a:solidFill>
              </a:rPr>
              <a:t>Bornbarch 16, 22848 Norderstedt  </a:t>
            </a:r>
            <a:r>
              <a:rPr lang="de-DE" sz="1000" baseline="0" noProof="0" dirty="0" smtClean="0">
                <a:solidFill>
                  <a:schemeClr val="accent1"/>
                </a:solidFill>
              </a:rPr>
              <a:t>|</a:t>
            </a:r>
            <a:r>
              <a:rPr lang="de-DE" sz="1000" baseline="0" noProof="0" dirty="0" smtClean="0">
                <a:solidFill>
                  <a:schemeClr val="tx1"/>
                </a:solidFill>
              </a:rPr>
              <a:t>  www.praxis-auf-kurs.de</a:t>
            </a:r>
            <a:endParaRPr lang="de-DE" sz="10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81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Die 10 häufigsten Fälle in der Personalverwaltung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737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Die 10 häufigsten Fälle in der Personalverwaltung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0058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o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5419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.png"/><Relationship Id="rId1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96913" y="404813"/>
            <a:ext cx="9217098" cy="936000"/>
          </a:xfrm>
          <a:prstGeom prst="rect">
            <a:avLst/>
          </a:prstGeom>
        </p:spPr>
        <p:txBody>
          <a:bodyPr vert="horz" wrap="none" lIns="0" tIns="0" rIns="0" bIns="72000" rtlCol="0" anchor="ctr">
            <a:noAutofit/>
          </a:bodyPr>
          <a:lstStyle/>
          <a:p>
            <a:r>
              <a:rPr lang="de-DE" noProof="0" dirty="0" err="1" smtClean="0"/>
              <a:t>TitastMT</a:t>
            </a:r>
            <a:r>
              <a:rPr lang="de-DE" noProof="0" dirty="0" smtClean="0"/>
              <a:t> </a:t>
            </a:r>
            <a:r>
              <a:rPr lang="de-DE" noProof="0" dirty="0" err="1" smtClean="0"/>
              <a:t>Conerformat</a:t>
            </a:r>
            <a:r>
              <a:rPr lang="de-DE" noProof="0" dirty="0" smtClean="0"/>
              <a:t> durch Klicken bearbeiten</a:t>
            </a:r>
            <a:endParaRPr lang="de-DE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96913" y="1520789"/>
            <a:ext cx="10801350" cy="48244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noProof="0" dirty="0" err="1" smtClean="0"/>
              <a:t>Textmljkjökäöl#äl#asterformat</a:t>
            </a:r>
            <a:r>
              <a:rPr lang="de-DE" noProof="0" dirty="0" smtClean="0"/>
              <a:t> bearbeiten</a:t>
            </a:r>
          </a:p>
          <a:p>
            <a:pPr lvl="0"/>
            <a:r>
              <a:rPr lang="de-DE" noProof="0" dirty="0" err="1" smtClean="0"/>
              <a:t>ÖCLkslfksdÖL</a:t>
            </a:r>
            <a:endParaRPr lang="de-DE" noProof="0" dirty="0" smtClean="0"/>
          </a:p>
          <a:p>
            <a:pPr lvl="0"/>
            <a:r>
              <a:rPr lang="de-DE" noProof="0" dirty="0" err="1" smtClean="0"/>
              <a:t>lkjälk</a:t>
            </a:r>
            <a:endParaRPr lang="de-DE" noProof="0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8113713" y="6345324"/>
            <a:ext cx="3024034" cy="252000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Online- Termin- Vereinbarung 9.5.2017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138263" y="6345324"/>
            <a:ext cx="360000" cy="252000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7E257EF-837F-4318-A064-39BF3A5FF2B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feld 7"/>
          <p:cNvSpPr txBox="1"/>
          <p:nvPr userDrawn="1"/>
        </p:nvSpPr>
        <p:spPr>
          <a:xfrm>
            <a:off x="949889" y="6345324"/>
            <a:ext cx="6875890" cy="288032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defPPr>
              <a:defRPr lang="de-DE"/>
            </a:defPPr>
            <a:lvl1pPr>
              <a:defRPr sz="1200">
                <a:solidFill>
                  <a:srgbClr val="5E6872"/>
                </a:solidFill>
              </a:defRPr>
            </a:lvl1pPr>
          </a:lstStyle>
          <a:p>
            <a:pPr lvl="0"/>
            <a:r>
              <a:rPr lang="de-DE" sz="1000" baseline="0" noProof="0" dirty="0" err="1" smtClean="0">
                <a:solidFill>
                  <a:schemeClr val="accent1"/>
                </a:solidFill>
              </a:rPr>
              <a:t>mt-concilium</a:t>
            </a:r>
            <a:r>
              <a:rPr lang="de-DE" sz="1000" baseline="0" noProof="0" dirty="0" smtClean="0">
                <a:solidFill>
                  <a:schemeClr val="accent1"/>
                </a:solidFill>
              </a:rPr>
              <a:t> – Michal Teichmann – </a:t>
            </a:r>
            <a:r>
              <a:rPr lang="de-DE" sz="1000" noProof="0" dirty="0" smtClean="0">
                <a:solidFill>
                  <a:srgbClr val="4F81BD"/>
                </a:solidFill>
              </a:rPr>
              <a:t>Praxisberaterin </a:t>
            </a:r>
            <a:r>
              <a:rPr lang="de-DE" sz="1000" baseline="0" noProof="0" dirty="0" smtClean="0">
                <a:solidFill>
                  <a:srgbClr val="4F81BD"/>
                </a:solidFill>
              </a:rPr>
              <a:t>|  Weidemoor 4c , 21033 Hamburg |  www.mt-concilium.com</a:t>
            </a:r>
            <a:endParaRPr lang="de-DE" sz="1000" noProof="0" dirty="0">
              <a:solidFill>
                <a:srgbClr val="4F81BD"/>
              </a:solidFill>
            </a:endParaRPr>
          </a:p>
        </p:txBody>
      </p:sp>
      <p:pic>
        <p:nvPicPr>
          <p:cNvPr id="10" name="Bild 9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699575" y="6414558"/>
            <a:ext cx="214310" cy="182794"/>
          </a:xfrm>
          <a:prstGeom prst="rect">
            <a:avLst/>
          </a:prstGeom>
        </p:spPr>
      </p:pic>
      <p:pic>
        <p:nvPicPr>
          <p:cNvPr id="9" name="Grafik 6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2694" y="404664"/>
            <a:ext cx="1422286" cy="1004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100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6" r:id="rId4"/>
    <p:sldLayoutId id="2147483659" r:id="rId5"/>
    <p:sldLayoutId id="2147483651" r:id="rId6"/>
    <p:sldLayoutId id="2147483654" r:id="rId7"/>
    <p:sldLayoutId id="2147483655" r:id="rId8"/>
    <p:sldLayoutId id="2147483658" r:id="rId9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800"/>
        </a:spcBef>
        <a:spcAft>
          <a:spcPts val="0"/>
        </a:spcAft>
        <a:buFont typeface="Arial" panose="020B0604020202020204" pitchFamily="34" charset="0"/>
        <a:buNone/>
        <a:defRPr sz="2400" b="0" kern="1200">
          <a:solidFill>
            <a:schemeClr val="accent1"/>
          </a:solidFill>
          <a:latin typeface="+mj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90000"/>
        </a:lnSpc>
        <a:spcBef>
          <a:spcPts val="600"/>
        </a:spcBef>
        <a:buClr>
          <a:srgbClr val="EE1E24"/>
        </a:buClr>
        <a:buFont typeface="Arial" panose="020B0604020202020204" pitchFamily="34" charset="0"/>
        <a:buChar char="►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90000"/>
        </a:lnSpc>
        <a:spcBef>
          <a:spcPts val="0"/>
        </a:spcBef>
        <a:buClr>
          <a:srgbClr val="EE1E24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38275" indent="-36000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Relationship Id="rId3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4" Type="http://schemas.openxmlformats.org/officeDocument/2006/relationships/image" Target="../media/image7.emf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1</a:t>
            </a:fld>
            <a:endParaRPr lang="en-GB" dirty="0"/>
          </a:p>
        </p:txBody>
      </p:sp>
      <p:sp>
        <p:nvSpPr>
          <p:cNvPr id="6" name="Titel 2"/>
          <p:cNvSpPr txBox="1">
            <a:spLocks/>
          </p:cNvSpPr>
          <p:nvPr/>
        </p:nvSpPr>
        <p:spPr>
          <a:xfrm>
            <a:off x="1020950" y="4005065"/>
            <a:ext cx="9145089" cy="648071"/>
          </a:xfrm>
          <a:prstGeom prst="rect">
            <a:avLst/>
          </a:prstGeom>
        </p:spPr>
        <p:txBody>
          <a:bodyPr vert="horz" wrap="none" lIns="0" tIns="0" rIns="0" bIns="7200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000" dirty="0" smtClean="0">
                <a:solidFill>
                  <a:srgbClr val="7F7F7F"/>
                </a:solidFill>
              </a:rPr>
              <a:t>Infoabend Praxisorganisation:</a:t>
            </a:r>
            <a:endParaRPr lang="de-DE" sz="4000" dirty="0">
              <a:solidFill>
                <a:srgbClr val="7F7F7F"/>
              </a:solidFill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 smtClean="0"/>
              <a:t>Terminvergabe online 9.5.2017</a:t>
            </a:r>
            <a:endParaRPr lang="de-DE" dirty="0"/>
          </a:p>
        </p:txBody>
      </p:sp>
      <p:sp>
        <p:nvSpPr>
          <p:cNvPr id="12" name="Titel 2"/>
          <p:cNvSpPr txBox="1">
            <a:spLocks/>
          </p:cNvSpPr>
          <p:nvPr/>
        </p:nvSpPr>
        <p:spPr>
          <a:xfrm>
            <a:off x="1308982" y="4581129"/>
            <a:ext cx="9145089" cy="1332147"/>
          </a:xfrm>
          <a:prstGeom prst="rect">
            <a:avLst/>
          </a:prstGeom>
        </p:spPr>
        <p:txBody>
          <a:bodyPr vert="horz" wrap="none" lIns="0" tIns="0" rIns="0" bIns="7200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rgbClr val="4F81BD"/>
                </a:solidFill>
              </a:rPr>
              <a:t>Terminvergabe online </a:t>
            </a:r>
          </a:p>
          <a:p>
            <a:r>
              <a:rPr lang="de-DE" i="1" dirty="0" smtClean="0">
                <a:solidFill>
                  <a:schemeClr val="bg1">
                    <a:lumMod val="65000"/>
                  </a:schemeClr>
                </a:solidFill>
              </a:rPr>
              <a:t>- wie es funktioniert und was es bringt -</a:t>
            </a:r>
            <a:r>
              <a:rPr lang="de-DE" dirty="0" smtClean="0">
                <a:solidFill>
                  <a:srgbClr val="4F81BD"/>
                </a:solidFill>
              </a:rPr>
              <a:t> </a:t>
            </a:r>
            <a:endParaRPr lang="de-DE" dirty="0">
              <a:solidFill>
                <a:srgbClr val="4F81BD"/>
              </a:solidFill>
            </a:endParaRPr>
          </a:p>
        </p:txBody>
      </p:sp>
      <p:pic>
        <p:nvPicPr>
          <p:cNvPr id="9" name="Bild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015" y="1556793"/>
            <a:ext cx="5112184" cy="2190936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2381214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10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732991" y="404664"/>
            <a:ext cx="9217098" cy="936000"/>
          </a:xfrm>
        </p:spPr>
        <p:txBody>
          <a:bodyPr/>
          <a:lstStyle/>
          <a:p>
            <a:r>
              <a:rPr lang="de-DE" sz="2800" dirty="0" smtClean="0">
                <a:solidFill>
                  <a:schemeClr val="bg1">
                    <a:lumMod val="50000"/>
                  </a:schemeClr>
                </a:solidFill>
              </a:rPr>
              <a:t>Entwicklungsstufen der Digitalisierung</a:t>
            </a:r>
            <a:endParaRPr lang="de-DE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/>
              <a:t>Terminvergabe online 9.5.2017</a:t>
            </a:r>
          </a:p>
        </p:txBody>
      </p:sp>
      <p:sp>
        <p:nvSpPr>
          <p:cNvPr id="6" name="Inhaltsplatzhalter 13"/>
          <p:cNvSpPr txBox="1">
            <a:spLocks/>
          </p:cNvSpPr>
          <p:nvPr/>
        </p:nvSpPr>
        <p:spPr>
          <a:xfrm>
            <a:off x="1129035" y="2456892"/>
            <a:ext cx="9937104" cy="2844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2400" dirty="0">
              <a:solidFill>
                <a:srgbClr val="4F81BD"/>
              </a:solidFill>
            </a:endParaRPr>
          </a:p>
        </p:txBody>
      </p:sp>
      <p:pic>
        <p:nvPicPr>
          <p:cNvPr id="7" name="Bild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019" y="1085492"/>
            <a:ext cx="9163881" cy="5115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990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11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877007" y="404664"/>
            <a:ext cx="9217098" cy="936000"/>
          </a:xfrm>
        </p:spPr>
        <p:txBody>
          <a:bodyPr/>
          <a:lstStyle/>
          <a:p>
            <a:r>
              <a:rPr lang="de-DE" sz="2800" dirty="0" smtClean="0">
                <a:solidFill>
                  <a:schemeClr val="bg1">
                    <a:lumMod val="50000"/>
                  </a:schemeClr>
                </a:solidFill>
              </a:rPr>
              <a:t>Empfehlung</a:t>
            </a:r>
            <a:endParaRPr lang="de-DE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/>
              <a:t>Terminvergabe online 9.5.2017</a:t>
            </a:r>
          </a:p>
        </p:txBody>
      </p:sp>
      <p:sp>
        <p:nvSpPr>
          <p:cNvPr id="6" name="Inhaltsplatzhalter 13"/>
          <p:cNvSpPr txBox="1">
            <a:spLocks/>
          </p:cNvSpPr>
          <p:nvPr/>
        </p:nvSpPr>
        <p:spPr>
          <a:xfrm>
            <a:off x="1129035" y="2456892"/>
            <a:ext cx="9937104" cy="2844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2400" dirty="0">
              <a:solidFill>
                <a:srgbClr val="4F81BD"/>
              </a:solidFill>
            </a:endParaRPr>
          </a:p>
        </p:txBody>
      </p:sp>
      <p:sp>
        <p:nvSpPr>
          <p:cNvPr id="7" name="Inhaltsplatzhalter 13"/>
          <p:cNvSpPr txBox="1">
            <a:spLocks/>
          </p:cNvSpPr>
          <p:nvPr/>
        </p:nvSpPr>
        <p:spPr>
          <a:xfrm>
            <a:off x="1281435" y="2609292"/>
            <a:ext cx="9937104" cy="2844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Nicht heute die Krücken kaufen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Fehleranfällig 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Patienten, die nicht zur Praxis passen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Schnelle Absagen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Lassen Sie sich nicht hetzen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Erst die Logik digitalisieren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2400" dirty="0" smtClean="0">
              <a:solidFill>
                <a:srgbClr val="4F81BD"/>
              </a:solidFill>
            </a:endParaRP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2400" u="sng" dirty="0" smtClean="0">
              <a:solidFill>
                <a:srgbClr val="4F81BD"/>
              </a:solidFill>
            </a:endParaRPr>
          </a:p>
          <a:p>
            <a:pPr>
              <a:spcAft>
                <a:spcPts val="600"/>
              </a:spcAft>
              <a:buSzPct val="100000"/>
            </a:pPr>
            <a:endParaRPr lang="de-DE" sz="2400" u="sng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4129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12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841003" y="404664"/>
            <a:ext cx="9217098" cy="936000"/>
          </a:xfrm>
        </p:spPr>
        <p:txBody>
          <a:bodyPr/>
          <a:lstStyle/>
          <a:p>
            <a:r>
              <a:rPr lang="de-DE" sz="2800" dirty="0" smtClean="0">
                <a:solidFill>
                  <a:schemeClr val="bg1">
                    <a:lumMod val="50000"/>
                  </a:schemeClr>
                </a:solidFill>
              </a:rPr>
              <a:t>Zusammenfassung</a:t>
            </a:r>
            <a:endParaRPr lang="de-DE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/>
              <a:t>Terminvergabe online 9.5.2017</a:t>
            </a:r>
          </a:p>
        </p:txBody>
      </p:sp>
      <p:sp>
        <p:nvSpPr>
          <p:cNvPr id="6" name="Inhaltsplatzhalter 13"/>
          <p:cNvSpPr txBox="1">
            <a:spLocks/>
          </p:cNvSpPr>
          <p:nvPr/>
        </p:nvSpPr>
        <p:spPr>
          <a:xfrm>
            <a:off x="1129035" y="2456892"/>
            <a:ext cx="9937104" cy="2844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2400" dirty="0">
              <a:solidFill>
                <a:srgbClr val="4F81BD"/>
              </a:solidFill>
            </a:endParaRPr>
          </a:p>
        </p:txBody>
      </p:sp>
      <p:sp>
        <p:nvSpPr>
          <p:cNvPr id="7" name="Inhaltsplatzhalter 13"/>
          <p:cNvSpPr txBox="1">
            <a:spLocks/>
          </p:cNvSpPr>
          <p:nvPr/>
        </p:nvSpPr>
        <p:spPr>
          <a:xfrm>
            <a:off x="1281435" y="2609292"/>
            <a:ext cx="9937104" cy="284431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2400" dirty="0" smtClean="0">
              <a:solidFill>
                <a:srgbClr val="4F81BD"/>
              </a:solidFill>
            </a:endParaRP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Der digitale Zug fährt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Überlegen Sie, was Sie wollen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Keine Krücken kaufen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Lassen Sie sich Zeit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Einzelberatung sehr gerne  in einem individuellen Termin in Ihrer Praxis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2400" dirty="0">
              <a:solidFill>
                <a:srgbClr val="4F81BD"/>
              </a:solidFill>
            </a:endParaRPr>
          </a:p>
          <a:p>
            <a:pPr>
              <a:spcAft>
                <a:spcPts val="600"/>
              </a:spcAft>
              <a:buSzPct val="100000"/>
            </a:pPr>
            <a:endParaRPr lang="de-DE" sz="2400" dirty="0" smtClean="0">
              <a:solidFill>
                <a:srgbClr val="4F81BD"/>
              </a:solidFill>
            </a:endParaRP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2400" u="sng" dirty="0" smtClean="0">
              <a:solidFill>
                <a:srgbClr val="4F81BD"/>
              </a:solidFill>
            </a:endParaRPr>
          </a:p>
          <a:p>
            <a:pPr>
              <a:spcAft>
                <a:spcPts val="600"/>
              </a:spcAft>
              <a:buSzPct val="100000"/>
            </a:pPr>
            <a:endParaRPr lang="de-DE" sz="2400" u="sng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921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2</a:t>
            </a:fld>
            <a:endParaRPr lang="en-GB" dirty="0"/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/>
              <a:t>Terminvergabe online 9.5.2017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13011" y="368660"/>
            <a:ext cx="9217098" cy="936000"/>
          </a:xfrm>
        </p:spPr>
        <p:txBody>
          <a:bodyPr/>
          <a:lstStyle/>
          <a:p>
            <a:r>
              <a:rPr lang="de-DE" sz="2800" dirty="0" smtClean="0">
                <a:solidFill>
                  <a:schemeClr val="bg1">
                    <a:lumMod val="50000"/>
                  </a:schemeClr>
                </a:solidFill>
              </a:rPr>
              <a:t> Einleitung oder Vorbemerkung</a:t>
            </a:r>
            <a:endParaRPr lang="de-DE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Inhaltsplatzhalter 13"/>
          <p:cNvSpPr txBox="1">
            <a:spLocks/>
          </p:cNvSpPr>
          <p:nvPr/>
        </p:nvSpPr>
        <p:spPr>
          <a:xfrm>
            <a:off x="1129035" y="2456892"/>
            <a:ext cx="9937104" cy="2844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Was interessiert Sie?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Was wollen Sie mitnehmen/Flipchart?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Teilnehmerliste: Welche Software nutzen Sie? Nutzen Sie schon OTV?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Ist ein breites Thema mit vielen Anbietern und Lösungsansätzen (komplex, sehr genau sprechen und zuhören) 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2400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253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3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49015" y="440668"/>
            <a:ext cx="9217098" cy="936000"/>
          </a:xfrm>
        </p:spPr>
        <p:txBody>
          <a:bodyPr/>
          <a:lstStyle/>
          <a:p>
            <a:r>
              <a:rPr lang="de-DE" sz="2800" dirty="0" smtClean="0">
                <a:solidFill>
                  <a:schemeClr val="bg1">
                    <a:lumMod val="50000"/>
                  </a:schemeClr>
                </a:solidFill>
              </a:rPr>
              <a:t>Thema Online- Termin-Vergabe (OTV)</a:t>
            </a:r>
            <a:endParaRPr lang="de-DE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/>
              <a:t>Terminvergabe online 9.5.2017</a:t>
            </a:r>
          </a:p>
        </p:txBody>
      </p:sp>
      <p:sp>
        <p:nvSpPr>
          <p:cNvPr id="6" name="Inhaltsplatzhalter 13"/>
          <p:cNvSpPr txBox="1">
            <a:spLocks/>
          </p:cNvSpPr>
          <p:nvPr/>
        </p:nvSpPr>
        <p:spPr>
          <a:xfrm>
            <a:off x="1129035" y="2456892"/>
            <a:ext cx="9937104" cy="2844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Digitalisierung nicht aufzuhalten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Große Chancen durch die Digitalisierung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Zielgruppe: Digital Natives oder Digital </a:t>
            </a:r>
            <a:r>
              <a:rPr lang="de-DE" sz="2400" dirty="0" err="1" smtClean="0">
                <a:solidFill>
                  <a:srgbClr val="4F81BD"/>
                </a:solidFill>
              </a:rPr>
              <a:t>Immigrants</a:t>
            </a:r>
            <a:endParaRPr lang="de-DE" sz="2400" dirty="0" smtClean="0">
              <a:solidFill>
                <a:srgbClr val="4F81BD"/>
              </a:solidFill>
            </a:endParaRP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Der Digitalisierungszug fährt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2400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580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4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85019" y="476672"/>
            <a:ext cx="9217098" cy="936000"/>
          </a:xfrm>
        </p:spPr>
        <p:txBody>
          <a:bodyPr/>
          <a:lstStyle/>
          <a:p>
            <a:r>
              <a:rPr lang="de-DE" sz="2800" dirty="0" smtClean="0">
                <a:solidFill>
                  <a:schemeClr val="bg1">
                    <a:lumMod val="50000"/>
                  </a:schemeClr>
                </a:solidFill>
              </a:rPr>
              <a:t>Ziel Online- Termin- Vergabe (OTV)</a:t>
            </a:r>
            <a:endParaRPr lang="de-DE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/>
              <a:t>Terminvergabe online 9.5.2017</a:t>
            </a:r>
          </a:p>
        </p:txBody>
      </p:sp>
      <p:sp>
        <p:nvSpPr>
          <p:cNvPr id="6" name="Inhaltsplatzhalter 13"/>
          <p:cNvSpPr txBox="1">
            <a:spLocks/>
          </p:cNvSpPr>
          <p:nvPr/>
        </p:nvSpPr>
        <p:spPr>
          <a:xfrm>
            <a:off x="1129035" y="2456892"/>
            <a:ext cx="9937104" cy="2844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  <a:buSzPct val="100000"/>
            </a:pPr>
            <a:r>
              <a:rPr lang="de-DE" sz="2400" u="sng" dirty="0" smtClean="0">
                <a:solidFill>
                  <a:srgbClr val="4F81BD"/>
                </a:solidFill>
              </a:rPr>
              <a:t>NICHT </a:t>
            </a:r>
            <a:r>
              <a:rPr lang="de-DE" sz="2400" dirty="0" smtClean="0">
                <a:solidFill>
                  <a:srgbClr val="4F81BD"/>
                </a:solidFill>
              </a:rPr>
              <a:t>mehr Termine, sondern .....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wirtschaftlich interessante Termine priorisieren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Auslastung optimieren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Belastung Ärzte/MFA besser planen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Jüngere Patienten gewinnen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2400" u="sng" dirty="0" smtClean="0">
              <a:solidFill>
                <a:srgbClr val="4F81BD"/>
              </a:solidFill>
            </a:endParaRPr>
          </a:p>
          <a:p>
            <a:pPr>
              <a:spcAft>
                <a:spcPts val="600"/>
              </a:spcAft>
              <a:buSzPct val="100000"/>
            </a:pPr>
            <a:endParaRPr lang="de-DE" sz="2400" u="sng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827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5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49015" y="404664"/>
            <a:ext cx="9217098" cy="936000"/>
          </a:xfrm>
        </p:spPr>
        <p:txBody>
          <a:bodyPr/>
          <a:lstStyle/>
          <a:p>
            <a:r>
              <a:rPr lang="de-DE" sz="2800" dirty="0" smtClean="0">
                <a:solidFill>
                  <a:schemeClr val="bg1">
                    <a:lumMod val="50000"/>
                  </a:schemeClr>
                </a:solidFill>
              </a:rPr>
              <a:t>Ablauf einer Termin-Vereinbarung</a:t>
            </a:r>
            <a:endParaRPr lang="de-DE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/>
              <a:t>Terminvergabe online 9.5.2017</a:t>
            </a:r>
          </a:p>
        </p:txBody>
      </p:sp>
      <p:sp>
        <p:nvSpPr>
          <p:cNvPr id="6" name="Inhaltsplatzhalter 13"/>
          <p:cNvSpPr txBox="1">
            <a:spLocks/>
          </p:cNvSpPr>
          <p:nvPr/>
        </p:nvSpPr>
        <p:spPr>
          <a:xfrm>
            <a:off x="1129035" y="2456892"/>
            <a:ext cx="9937104" cy="2844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2400" dirty="0" smtClean="0">
              <a:solidFill>
                <a:srgbClr val="4F81BD"/>
              </a:solidFill>
            </a:endParaRP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b="1" dirty="0" smtClean="0">
                <a:solidFill>
                  <a:srgbClr val="4F81BD"/>
                </a:solidFill>
              </a:rPr>
              <a:t>Kontakt: 			</a:t>
            </a:r>
            <a:r>
              <a:rPr lang="de-DE" sz="2400" dirty="0" smtClean="0">
                <a:solidFill>
                  <a:srgbClr val="4F81BD"/>
                </a:solidFill>
              </a:rPr>
              <a:t>Bedarf ermitteln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b="1" dirty="0" smtClean="0">
                <a:solidFill>
                  <a:srgbClr val="4F81BD"/>
                </a:solidFill>
              </a:rPr>
              <a:t>Logik: 			</a:t>
            </a:r>
            <a:r>
              <a:rPr lang="de-DE" sz="2400" dirty="0" smtClean="0">
                <a:solidFill>
                  <a:srgbClr val="4F81BD"/>
                </a:solidFill>
              </a:rPr>
              <a:t>MFA kennt den Algorithmus Ihres Kalenders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b="1" dirty="0" smtClean="0">
                <a:solidFill>
                  <a:srgbClr val="4F81BD"/>
                </a:solidFill>
              </a:rPr>
              <a:t>Vorschlag: 		... </a:t>
            </a:r>
            <a:r>
              <a:rPr lang="de-DE" sz="2400" dirty="0" smtClean="0">
                <a:solidFill>
                  <a:srgbClr val="4F81BD"/>
                </a:solidFill>
              </a:rPr>
              <a:t>eines Termins und Annahme durch den 				Patienten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b="1" dirty="0" smtClean="0">
                <a:solidFill>
                  <a:srgbClr val="4F81BD"/>
                </a:solidFill>
              </a:rPr>
              <a:t>Dokumentation: 	... </a:t>
            </a:r>
            <a:r>
              <a:rPr lang="de-DE" sz="2400" dirty="0" smtClean="0">
                <a:solidFill>
                  <a:srgbClr val="4F81BD"/>
                </a:solidFill>
              </a:rPr>
              <a:t>des Termins im Kalender</a:t>
            </a:r>
          </a:p>
          <a:p>
            <a:pPr>
              <a:spcAft>
                <a:spcPts val="600"/>
              </a:spcAft>
              <a:buSzPct val="100000"/>
            </a:pPr>
            <a:endParaRPr lang="de-DE" sz="2400" dirty="0" smtClean="0">
              <a:solidFill>
                <a:srgbClr val="4F81BD"/>
              </a:solidFill>
            </a:endParaRP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2400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827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6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49015" y="368660"/>
            <a:ext cx="9217098" cy="936000"/>
          </a:xfrm>
        </p:spPr>
        <p:txBody>
          <a:bodyPr/>
          <a:lstStyle/>
          <a:p>
            <a:r>
              <a:rPr lang="de-DE" sz="2800" dirty="0" smtClean="0">
                <a:solidFill>
                  <a:schemeClr val="bg1">
                    <a:lumMod val="50000"/>
                  </a:schemeClr>
                </a:solidFill>
              </a:rPr>
              <a:t>Voraussetzung für eine effiziente Termin- Vereinbarung</a:t>
            </a:r>
            <a:endParaRPr lang="de-DE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/>
              <a:t>Terminvergabe online 9.5.2017</a:t>
            </a:r>
          </a:p>
        </p:txBody>
      </p:sp>
      <p:sp>
        <p:nvSpPr>
          <p:cNvPr id="6" name="Inhaltsplatzhalter 13"/>
          <p:cNvSpPr txBox="1">
            <a:spLocks/>
          </p:cNvSpPr>
          <p:nvPr/>
        </p:nvSpPr>
        <p:spPr>
          <a:xfrm>
            <a:off x="1129035" y="2456892"/>
            <a:ext cx="9937104" cy="30963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Erreichbarkeit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Sachliche Kompetenz der MFA oder Telefonistin (Kenntnis der Restriktionen)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Emotionale Kompetenz und Erfahrung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Möglichkeit der digitalen Veränderung 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Verlässlichkeit der Eintragung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Datensicherheit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2400" dirty="0" smtClean="0">
              <a:solidFill>
                <a:srgbClr val="4F81BD"/>
              </a:solidFill>
            </a:endParaRP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2400" dirty="0" smtClean="0">
              <a:solidFill>
                <a:srgbClr val="4F81BD"/>
              </a:solidFill>
            </a:endParaRP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2400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827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7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85019" y="404664"/>
            <a:ext cx="9217098" cy="936000"/>
          </a:xfrm>
        </p:spPr>
        <p:txBody>
          <a:bodyPr/>
          <a:lstStyle/>
          <a:p>
            <a:r>
              <a:rPr lang="de-DE" sz="2800" dirty="0" smtClean="0">
                <a:solidFill>
                  <a:schemeClr val="bg1">
                    <a:lumMod val="50000"/>
                  </a:schemeClr>
                </a:solidFill>
              </a:rPr>
              <a:t>Vorteile und Möglichkeiten der Optimierung</a:t>
            </a:r>
            <a:endParaRPr lang="de-DE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/>
              <a:t>Terminvergabe online 9.5.2017</a:t>
            </a:r>
          </a:p>
        </p:txBody>
      </p:sp>
      <p:sp>
        <p:nvSpPr>
          <p:cNvPr id="6" name="Inhaltsplatzhalter 13"/>
          <p:cNvSpPr txBox="1">
            <a:spLocks/>
          </p:cNvSpPr>
          <p:nvPr/>
        </p:nvSpPr>
        <p:spPr>
          <a:xfrm>
            <a:off x="1129035" y="2456892"/>
            <a:ext cx="9937104" cy="2844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2400" dirty="0">
              <a:solidFill>
                <a:srgbClr val="4F81BD"/>
              </a:solidFill>
            </a:endParaRPr>
          </a:p>
        </p:txBody>
      </p:sp>
      <p:sp>
        <p:nvSpPr>
          <p:cNvPr id="7" name="Inhaltsplatzhalter 13"/>
          <p:cNvSpPr txBox="1">
            <a:spLocks/>
          </p:cNvSpPr>
          <p:nvPr/>
        </p:nvSpPr>
        <p:spPr>
          <a:xfrm>
            <a:off x="1281435" y="2609292"/>
            <a:ext cx="9937104" cy="2844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wirtschaftlich interessante Termine priorisieren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Auslastung optimieren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Belastung Ärzte/MFA besser planen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Jüngere Patienten gewinnen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2400" u="sng" dirty="0" smtClean="0">
              <a:solidFill>
                <a:srgbClr val="4F81BD"/>
              </a:solidFill>
            </a:endParaRPr>
          </a:p>
          <a:p>
            <a:pPr>
              <a:spcAft>
                <a:spcPts val="600"/>
              </a:spcAft>
              <a:buSzPct val="100000"/>
            </a:pPr>
            <a:endParaRPr lang="de-DE" sz="2400" u="sng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827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8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732991" y="404664"/>
            <a:ext cx="9217098" cy="936000"/>
          </a:xfrm>
        </p:spPr>
        <p:txBody>
          <a:bodyPr/>
          <a:lstStyle/>
          <a:p>
            <a:r>
              <a:rPr lang="de-DE" sz="2800" dirty="0" smtClean="0">
                <a:solidFill>
                  <a:schemeClr val="bg1">
                    <a:lumMod val="50000"/>
                  </a:schemeClr>
                </a:solidFill>
              </a:rPr>
              <a:t>Entwicklungsstufen der Digitalisierung</a:t>
            </a:r>
            <a:endParaRPr lang="de-DE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/>
              <a:t>Terminvergabe online 9.5.2017</a:t>
            </a:r>
          </a:p>
        </p:txBody>
      </p:sp>
      <p:sp>
        <p:nvSpPr>
          <p:cNvPr id="6" name="Inhaltsplatzhalter 13"/>
          <p:cNvSpPr txBox="1">
            <a:spLocks/>
          </p:cNvSpPr>
          <p:nvPr/>
        </p:nvSpPr>
        <p:spPr>
          <a:xfrm>
            <a:off x="1129035" y="2456892"/>
            <a:ext cx="9937104" cy="2844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2400" dirty="0">
              <a:solidFill>
                <a:srgbClr val="4F81BD"/>
              </a:solidFill>
            </a:endParaRPr>
          </a:p>
        </p:txBody>
      </p:sp>
      <p:pic>
        <p:nvPicPr>
          <p:cNvPr id="2" name="Bild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015" y="1448780"/>
            <a:ext cx="5186628" cy="4788532"/>
          </a:xfrm>
          <a:prstGeom prst="rect">
            <a:avLst/>
          </a:prstGeom>
        </p:spPr>
      </p:pic>
      <p:pic>
        <p:nvPicPr>
          <p:cNvPr id="9" name="Bild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9595" y="775394"/>
            <a:ext cx="3707984" cy="1717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4129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9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49015" y="440668"/>
            <a:ext cx="9217098" cy="936000"/>
          </a:xfrm>
        </p:spPr>
        <p:txBody>
          <a:bodyPr/>
          <a:lstStyle/>
          <a:p>
            <a:r>
              <a:rPr lang="de-DE" sz="2800" dirty="0" smtClean="0">
                <a:solidFill>
                  <a:schemeClr val="bg1">
                    <a:lumMod val="50000"/>
                  </a:schemeClr>
                </a:solidFill>
              </a:rPr>
              <a:t>Krücken</a:t>
            </a:r>
            <a:endParaRPr lang="de-DE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249715" y="6345324"/>
            <a:ext cx="3816024" cy="288032"/>
          </a:xfrm>
        </p:spPr>
        <p:txBody>
          <a:bodyPr/>
          <a:lstStyle/>
          <a:p>
            <a:pPr algn="r"/>
            <a:r>
              <a:rPr lang="de-DE" dirty="0"/>
              <a:t>Terminvergabe online 9.5.2017</a:t>
            </a:r>
          </a:p>
        </p:txBody>
      </p:sp>
      <p:sp>
        <p:nvSpPr>
          <p:cNvPr id="6" name="Inhaltsplatzhalter 13"/>
          <p:cNvSpPr txBox="1">
            <a:spLocks/>
          </p:cNvSpPr>
          <p:nvPr/>
        </p:nvSpPr>
        <p:spPr>
          <a:xfrm>
            <a:off x="1129035" y="2456892"/>
            <a:ext cx="9937104" cy="2844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2400" dirty="0">
              <a:solidFill>
                <a:srgbClr val="4F81BD"/>
              </a:solidFill>
            </a:endParaRPr>
          </a:p>
        </p:txBody>
      </p:sp>
      <p:sp>
        <p:nvSpPr>
          <p:cNvPr id="7" name="Inhaltsplatzhalter 13"/>
          <p:cNvSpPr txBox="1">
            <a:spLocks/>
          </p:cNvSpPr>
          <p:nvPr/>
        </p:nvSpPr>
        <p:spPr>
          <a:xfrm>
            <a:off x="1281435" y="2609292"/>
            <a:ext cx="9937104" cy="2844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Terminanfragen per Email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Freie Termine exportieren und importieren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 smtClean="0">
                <a:solidFill>
                  <a:srgbClr val="4F81BD"/>
                </a:solidFill>
              </a:rPr>
              <a:t>Offener Kalender, in dem die Termine bestätigt oder verändert werden müssen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2400" u="sng" dirty="0" smtClean="0">
              <a:solidFill>
                <a:srgbClr val="4F81BD"/>
              </a:solidFill>
            </a:endParaRPr>
          </a:p>
          <a:p>
            <a:pPr>
              <a:spcAft>
                <a:spcPts val="600"/>
              </a:spcAft>
              <a:buSzPct val="100000"/>
            </a:pPr>
            <a:endParaRPr lang="de-DE" sz="2400" u="sng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4129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raxis auf Kurs (2015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zt auf Kurs">
      <a:majorFont>
        <a:latin typeface="Futura Std Medium"/>
        <a:ea typeface=""/>
        <a:cs typeface=""/>
      </a:majorFont>
      <a:minorFont>
        <a:latin typeface="Futura Std Book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 anchor="ctr" anchorCtr="0">
        <a:spAutoFit/>
      </a:bodyPr>
      <a:lstStyle>
        <a:defPPr algn="ctr">
          <a:lnSpc>
            <a:spcPct val="90000"/>
          </a:lnSpc>
          <a:defRPr sz="2400" dirty="0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PPT-Vorlage_Arzt-auf-Kurs_Breitbild_v00.potx" id="{DE30427C-E5D2-449C-B4B8-8F59BE960DA4}" vid="{2A84BE4E-AD4C-473F-BD15-45767E64D22B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306</Words>
  <Application>Microsoft Macintosh PowerPoint</Application>
  <PresentationFormat>Benutzerdefiniert</PresentationFormat>
  <Paragraphs>85</Paragraphs>
  <Slides>12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Praxis auf Kurs (2015)</vt:lpstr>
      <vt:lpstr>PowerPoint-Präsentation</vt:lpstr>
      <vt:lpstr> Einleitung oder Vorbemerkung</vt:lpstr>
      <vt:lpstr>Thema Online- Termin-Vergabe (OTV)</vt:lpstr>
      <vt:lpstr>Ziel Online- Termin- Vergabe (OTV)</vt:lpstr>
      <vt:lpstr>Ablauf einer Termin-Vereinbarung</vt:lpstr>
      <vt:lpstr>Voraussetzung für eine effiziente Termin- Vereinbarung</vt:lpstr>
      <vt:lpstr>Vorteile und Möglichkeiten der Optimierung</vt:lpstr>
      <vt:lpstr>Entwicklungsstufen der Digitalisierung</vt:lpstr>
      <vt:lpstr>Krücken</vt:lpstr>
      <vt:lpstr>Entwicklungsstufen der Digitalisierung</vt:lpstr>
      <vt:lpstr>Empfehlung</vt:lpstr>
      <vt:lpstr>Zusammenfassung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Peter Claus Lamprecht</dc:creator>
  <cp:lastModifiedBy>xx xx</cp:lastModifiedBy>
  <cp:revision>228</cp:revision>
  <cp:lastPrinted>2016-01-06T08:59:02Z</cp:lastPrinted>
  <dcterms:created xsi:type="dcterms:W3CDTF">2015-08-23T20:50:50Z</dcterms:created>
  <dcterms:modified xsi:type="dcterms:W3CDTF">2020-07-27T11:34:34Z</dcterms:modified>
</cp:coreProperties>
</file>